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301" r:id="rId6"/>
    <p:sldId id="303" r:id="rId7"/>
    <p:sldId id="313" r:id="rId8"/>
    <p:sldId id="314" r:id="rId9"/>
    <p:sldId id="315" r:id="rId10"/>
    <p:sldId id="317" r:id="rId11"/>
    <p:sldId id="318" r:id="rId12"/>
    <p:sldId id="343" r:id="rId13"/>
    <p:sldId id="319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44" r:id="rId25"/>
    <p:sldId id="331" r:id="rId26"/>
    <p:sldId id="332" r:id="rId27"/>
    <p:sldId id="333" r:id="rId28"/>
    <p:sldId id="345" r:id="rId29"/>
    <p:sldId id="335" r:id="rId30"/>
    <p:sldId id="334" r:id="rId31"/>
    <p:sldId id="337" r:id="rId32"/>
    <p:sldId id="338" r:id="rId33"/>
    <p:sldId id="31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9430"/>
    <a:srgbClr val="E19825"/>
    <a:srgbClr val="EAF2F3"/>
    <a:srgbClr val="0388A6"/>
    <a:srgbClr val="A1C6CB"/>
    <a:srgbClr val="C9DEE1"/>
    <a:srgbClr val="282929"/>
    <a:srgbClr val="E1F4FF"/>
    <a:srgbClr val="D5AA65"/>
    <a:srgbClr val="2A2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314" autoAdjust="0"/>
    <p:restoredTop sz="93595" autoAdjust="0"/>
  </p:normalViewPr>
  <p:slideViewPr>
    <p:cSldViewPr snapToGrid="0">
      <p:cViewPr varScale="1">
        <p:scale>
          <a:sx n="97" d="100"/>
          <a:sy n="97" d="100"/>
        </p:scale>
        <p:origin x="224" y="448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2/10/23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2/10/23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5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427" y="510542"/>
            <a:ext cx="11304000" cy="2757646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bIns="252000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3518" y="1611283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2258568"/>
            <a:ext cx="12188952" cy="27432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microsoft.com/office/2007/relationships/hdphoto" Target="../media/hdphoto11.wdp"/><Relationship Id="rId7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.png"/><Relationship Id="rId5" Type="http://schemas.openxmlformats.org/officeDocument/2006/relationships/image" Target="../media/image15.jpeg"/><Relationship Id="rId10" Type="http://schemas.microsoft.com/office/2007/relationships/hdphoto" Target="../media/hdphoto13.wdp"/><Relationship Id="rId4" Type="http://schemas.openxmlformats.org/officeDocument/2006/relationships/image" Target="../media/image14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microsoft.com/office/2007/relationships/hdphoto" Target="../media/hdphoto14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5.wdp"/><Relationship Id="rId7" Type="http://schemas.microsoft.com/office/2007/relationships/hdphoto" Target="../media/hdphoto5.wdp"/><Relationship Id="rId12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5.wdp"/><Relationship Id="rId7" Type="http://schemas.microsoft.com/office/2007/relationships/hdphoto" Target="../media/hdphoto5.wdp"/><Relationship Id="rId12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em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hyperlink" Target="https://pxhere.com/id/photo/1179961" TargetMode="Externa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hyperlink" Target="https://pxhere.com/id/photo/1179961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ADA0AF70-E7B1-E9C4-B380-CD2171651D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-540" t="6283" r="12669" b="19546"/>
          <a:stretch/>
        </p:blipFill>
        <p:spPr>
          <a:xfrm>
            <a:off x="-87086" y="0"/>
            <a:ext cx="12279086" cy="685800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6B0A6F-A73D-3B60-156F-D0B6D97B66A1}"/>
              </a:ext>
            </a:extLst>
          </p:cNvPr>
          <p:cNvSpPr/>
          <p:nvPr/>
        </p:nvSpPr>
        <p:spPr>
          <a:xfrm>
            <a:off x="0" y="0"/>
            <a:ext cx="5801032" cy="6858000"/>
          </a:xfrm>
          <a:prstGeom prst="rect">
            <a:avLst/>
          </a:prstGeom>
          <a:solidFill>
            <a:schemeClr val="dk1">
              <a:alpha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319" y="5074941"/>
            <a:ext cx="7953375" cy="457200"/>
          </a:xfrm>
        </p:spPr>
        <p:txBody>
          <a:bodyPr/>
          <a:lstStyle/>
          <a:p>
            <a:r>
              <a:rPr lang="en-US" b="1" i="1" dirty="0"/>
              <a:t>BADAN PENGAWAS PEMILIHAN UMUM</a:t>
            </a:r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E5FAD6EC-8E59-6EA4-7E27-03A3DA90D8B3}"/>
              </a:ext>
            </a:extLst>
          </p:cNvPr>
          <p:cNvSpPr txBox="1">
            <a:spLocks/>
          </p:cNvSpPr>
          <p:nvPr/>
        </p:nvSpPr>
        <p:spPr>
          <a:xfrm>
            <a:off x="892181" y="2824569"/>
            <a:ext cx="8393315" cy="113512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E19825"/>
                </a:solidFill>
              </a:rPr>
              <a:t>PEMILU DAN PEMILIHAN</a:t>
            </a:r>
          </a:p>
          <a:p>
            <a:r>
              <a:rPr lang="en-US" sz="2400" dirty="0">
                <a:solidFill>
                  <a:srgbClr val="E19825"/>
                </a:solidFill>
              </a:rPr>
              <a:t>SERENTAK 2024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651EEE-2B41-4FE2-32FD-3437600ED17A}"/>
              </a:ext>
            </a:extLst>
          </p:cNvPr>
          <p:cNvGrpSpPr/>
          <p:nvPr/>
        </p:nvGrpSpPr>
        <p:grpSpPr>
          <a:xfrm>
            <a:off x="864174" y="492563"/>
            <a:ext cx="6096000" cy="2899566"/>
            <a:chOff x="841248" y="741998"/>
            <a:chExt cx="6096000" cy="28995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DCE4C2-CFD6-7C20-01A0-EA911C0EBFCF}"/>
                </a:ext>
              </a:extLst>
            </p:cNvPr>
            <p:cNvSpPr txBox="1"/>
            <p:nvPr/>
          </p:nvSpPr>
          <p:spPr>
            <a:xfrm>
              <a:off x="841248" y="1782585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rgbClr val="E19825"/>
                  </a:solidFill>
                  <a:latin typeface="+mj-lt"/>
                </a:rPr>
                <a:t>K</a:t>
              </a:r>
              <a:r>
                <a:rPr lang="en-US" sz="4800" b="1" dirty="0">
                  <a:solidFill>
                    <a:schemeClr val="bg1"/>
                  </a:solidFill>
                  <a:latin typeface="+mj-lt"/>
                </a:rPr>
                <a:t>ERAWANAN</a:t>
              </a:r>
              <a:endParaRPr lang="en-GB" sz="4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2B084-9B84-9720-8920-A0FFD2A7026E}"/>
                </a:ext>
              </a:extLst>
            </p:cNvPr>
            <p:cNvSpPr txBox="1"/>
            <p:nvPr/>
          </p:nvSpPr>
          <p:spPr>
            <a:xfrm>
              <a:off x="841248" y="741998"/>
              <a:ext cx="6096000" cy="144655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sz="8800" b="1" dirty="0">
                  <a:solidFill>
                    <a:srgbClr val="E19825"/>
                  </a:solidFill>
                  <a:latin typeface="+mj-lt"/>
                </a:rPr>
                <a:t>I</a:t>
              </a:r>
              <a:r>
                <a:rPr lang="en-US" sz="8800" b="1" dirty="0">
                  <a:solidFill>
                    <a:schemeClr val="bg1"/>
                  </a:solidFill>
                  <a:latin typeface="+mj-lt"/>
                </a:rPr>
                <a:t>NDEKS</a:t>
              </a:r>
              <a:endParaRPr lang="en-GB" sz="8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B2903-899B-E122-3F25-BA895745EEED}"/>
                </a:ext>
              </a:extLst>
            </p:cNvPr>
            <p:cNvSpPr txBox="1"/>
            <p:nvPr/>
          </p:nvSpPr>
          <p:spPr>
            <a:xfrm>
              <a:off x="841248" y="2195014"/>
              <a:ext cx="609600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800" b="1" dirty="0">
                  <a:solidFill>
                    <a:srgbClr val="E19825"/>
                  </a:solidFill>
                  <a:latin typeface="+mj-lt"/>
                </a:rPr>
                <a:t>P</a:t>
              </a:r>
              <a:r>
                <a:rPr lang="en-US" sz="8800" b="1" dirty="0">
                  <a:solidFill>
                    <a:schemeClr val="bg1"/>
                  </a:solidFill>
                  <a:latin typeface="+mj-lt"/>
                </a:rPr>
                <a:t>EMILU</a:t>
              </a:r>
              <a:endParaRPr lang="en-GB" sz="88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330E3D7-148D-AA78-8B9F-DA9417960631}"/>
              </a:ext>
            </a:extLst>
          </p:cNvPr>
          <p:cNvSpPr/>
          <p:nvPr/>
        </p:nvSpPr>
        <p:spPr>
          <a:xfrm>
            <a:off x="0" y="4193260"/>
            <a:ext cx="9144000" cy="537750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12C935-BB65-4B24-E45C-3DFCB767426C}"/>
              </a:ext>
            </a:extLst>
          </p:cNvPr>
          <p:cNvGrpSpPr/>
          <p:nvPr/>
        </p:nvGrpSpPr>
        <p:grpSpPr>
          <a:xfrm>
            <a:off x="8215666" y="684888"/>
            <a:ext cx="3973286" cy="1338551"/>
            <a:chOff x="8887694" y="348735"/>
            <a:chExt cx="3304306" cy="108408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381336-2791-76AA-3F98-E3E55D04FBA8}"/>
                </a:ext>
              </a:extLst>
            </p:cNvPr>
            <p:cNvSpPr/>
            <p:nvPr/>
          </p:nvSpPr>
          <p:spPr>
            <a:xfrm>
              <a:off x="8887694" y="348735"/>
              <a:ext cx="3304306" cy="108408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29D451-A532-A67D-A87E-0F1264164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8953612" y="474134"/>
              <a:ext cx="2864168" cy="958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F5935A-38D6-933F-4331-FE555723C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6958" b="6958"/>
          <a:stretch>
            <a:fillRect/>
          </a:stretch>
        </p:blipFill>
        <p:spPr/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F710257-9828-DE42-F5B2-4A888CE51CDD}"/>
              </a:ext>
            </a:extLst>
          </p:cNvPr>
          <p:cNvSpPr/>
          <p:nvPr/>
        </p:nvSpPr>
        <p:spPr>
          <a:xfrm>
            <a:off x="669550" y="3466750"/>
            <a:ext cx="2053293" cy="2770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endParaRPr lang="en-AU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DA35D2-A447-5E79-56DF-CAA56463AFC2}"/>
              </a:ext>
            </a:extLst>
          </p:cNvPr>
          <p:cNvSpPr/>
          <p:nvPr/>
        </p:nvSpPr>
        <p:spPr>
          <a:xfrm>
            <a:off x="228599" y="194823"/>
            <a:ext cx="6814457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03" y="459948"/>
            <a:ext cx="11040067" cy="8330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TINGKAT IKP PROVINSI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(RAWAN TINGGI)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Monas Buka Lagi, Catat Cara Masuk dan Jam Bukanya">
            <a:extLst>
              <a:ext uri="{FF2B5EF4-FFF2-40B4-BE49-F238E27FC236}">
                <a16:creationId xmlns:a16="http://schemas.microsoft.com/office/drawing/2014/main" id="{53B891A1-E4FA-F0C4-ABDC-65E05284B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6" r="32987"/>
          <a:stretch/>
        </p:blipFill>
        <p:spPr bwMode="auto">
          <a:xfrm>
            <a:off x="2954866" y="1758096"/>
            <a:ext cx="1627704" cy="361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97970F-A5A3-2E18-CEE9-D7643C46969E}"/>
              </a:ext>
            </a:extLst>
          </p:cNvPr>
          <p:cNvSpPr/>
          <p:nvPr/>
        </p:nvSpPr>
        <p:spPr>
          <a:xfrm>
            <a:off x="2954867" y="5094284"/>
            <a:ext cx="1627704" cy="1143000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+mj-lt"/>
              </a:rPr>
              <a:t>DKI Jakarta (88,95)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36B223-7C26-B481-D832-FB1A2D3B4EC9}"/>
              </a:ext>
            </a:extLst>
          </p:cNvPr>
          <p:cNvSpPr/>
          <p:nvPr/>
        </p:nvSpPr>
        <p:spPr>
          <a:xfrm>
            <a:off x="669550" y="2851826"/>
            <a:ext cx="2474771" cy="6149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endParaRPr lang="en-AU" sz="2000" b="1" dirty="0">
              <a:solidFill>
                <a:srgbClr val="C00000"/>
              </a:solidFill>
              <a:latin typeface="+mj-lt"/>
            </a:endParaRPr>
          </a:p>
          <a:p>
            <a:pPr marL="174625"/>
            <a:endParaRPr lang="en-AU" sz="2000" b="1" dirty="0">
              <a:solidFill>
                <a:srgbClr val="C00000"/>
              </a:solidFill>
              <a:latin typeface="+mj-lt"/>
            </a:endParaRPr>
          </a:p>
          <a:p>
            <a:pPr marL="174625"/>
            <a:endParaRPr lang="en-AU" sz="2400" b="1" dirty="0">
              <a:solidFill>
                <a:srgbClr val="C00000"/>
              </a:solidFill>
              <a:latin typeface="+mj-lt"/>
            </a:endParaRPr>
          </a:p>
          <a:p>
            <a:pPr marL="174625"/>
            <a:endParaRPr lang="en-AU" sz="2400" b="1" dirty="0">
              <a:solidFill>
                <a:srgbClr val="C00000"/>
              </a:solidFill>
              <a:latin typeface="+mj-lt"/>
            </a:endParaRPr>
          </a:p>
          <a:p>
            <a:pPr marL="174625"/>
            <a:endParaRPr lang="en-AU" sz="2400" b="1" dirty="0">
              <a:solidFill>
                <a:srgbClr val="C00000"/>
              </a:solidFill>
              <a:latin typeface="+mj-lt"/>
            </a:endParaRPr>
          </a:p>
          <a:p>
            <a:pPr marL="174625"/>
            <a:endParaRPr lang="en-AU" sz="2400" b="1" dirty="0">
              <a:solidFill>
                <a:srgbClr val="C00000"/>
              </a:solidFill>
              <a:latin typeface="+mj-lt"/>
            </a:endParaRPr>
          </a:p>
          <a:p>
            <a:pPr marL="174625"/>
            <a:r>
              <a:rPr lang="en-AU" sz="3200" b="1" dirty="0">
                <a:solidFill>
                  <a:srgbClr val="C00000"/>
                </a:solidFill>
                <a:latin typeface="+mj-lt"/>
              </a:rPr>
              <a:t>RAWAN</a:t>
            </a:r>
          </a:p>
          <a:p>
            <a:pPr marL="174625"/>
            <a:r>
              <a:rPr lang="en-AU" sz="3200" b="1" dirty="0">
                <a:solidFill>
                  <a:srgbClr val="C00000"/>
                </a:solidFill>
                <a:latin typeface="+mj-lt"/>
              </a:rPr>
              <a:t>TINGGI :</a:t>
            </a:r>
          </a:p>
          <a:p>
            <a:pPr marL="174625"/>
            <a:endParaRPr lang="en-AU" sz="2400" b="1" dirty="0">
              <a:solidFill>
                <a:srgbClr val="C00000"/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rgbClr val="C00000"/>
                </a:solidFill>
                <a:latin typeface="+mj-lt"/>
              </a:rPr>
              <a:t>5 </a:t>
            </a:r>
            <a:r>
              <a:rPr lang="en-AU" sz="2400" b="1" dirty="0" err="1">
                <a:solidFill>
                  <a:srgbClr val="C00000"/>
                </a:solidFill>
                <a:latin typeface="+mj-lt"/>
              </a:rPr>
              <a:t>Provinsi</a:t>
            </a:r>
            <a:endParaRPr lang="en-AU" sz="2400" b="1" dirty="0">
              <a:solidFill>
                <a:srgbClr val="C00000"/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rgbClr val="C00000"/>
                </a:solidFill>
                <a:latin typeface="+mj-lt"/>
              </a:rPr>
              <a:t>(15 </a:t>
            </a:r>
            <a:r>
              <a:rPr lang="en-AU" sz="2400" b="1" dirty="0" err="1">
                <a:solidFill>
                  <a:srgbClr val="C00000"/>
                </a:solidFill>
                <a:latin typeface="+mj-lt"/>
              </a:rPr>
              <a:t>Persen</a:t>
            </a:r>
            <a:r>
              <a:rPr lang="en-AU" sz="2400" b="1" dirty="0">
                <a:solidFill>
                  <a:srgbClr val="C00000"/>
                </a:solidFill>
                <a:latin typeface="+mj-lt"/>
              </a:rPr>
              <a:t>)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F8ED3F4-7154-C31F-71E5-1B8108C21557}"/>
              </a:ext>
            </a:extLst>
          </p:cNvPr>
          <p:cNvSpPr/>
          <p:nvPr/>
        </p:nvSpPr>
        <p:spPr>
          <a:xfrm rot="5400000">
            <a:off x="2924843" y="2761134"/>
            <a:ext cx="1237670" cy="803315"/>
          </a:xfrm>
          <a:prstGeom prst="triangle">
            <a:avLst>
              <a:gd name="adj" fmla="val 4710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Mengenal Kekayaan dan Keindahan Alam Sulawesi Utara, Sebelum Anda Datang  Kesana - My Sulut">
            <a:extLst>
              <a:ext uri="{FF2B5EF4-FFF2-40B4-BE49-F238E27FC236}">
                <a16:creationId xmlns:a16="http://schemas.microsoft.com/office/drawing/2014/main" id="{D002F930-6902-B993-3327-2DCC18B29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2" t="5184" r="57351" b="1778"/>
          <a:stretch/>
        </p:blipFill>
        <p:spPr bwMode="auto">
          <a:xfrm>
            <a:off x="4763193" y="1758096"/>
            <a:ext cx="1582864" cy="361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C32231-A3C0-A1C0-3EC4-44DE838BD5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484" t="27375" r="23109" b="5218"/>
          <a:stretch/>
        </p:blipFill>
        <p:spPr>
          <a:xfrm>
            <a:off x="10008811" y="1752939"/>
            <a:ext cx="1624684" cy="36316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0179A8-A274-31A3-862D-4A2232FA1DB9}"/>
              </a:ext>
            </a:extLst>
          </p:cNvPr>
          <p:cNvSpPr/>
          <p:nvPr/>
        </p:nvSpPr>
        <p:spPr>
          <a:xfrm>
            <a:off x="4718353" y="5094284"/>
            <a:ext cx="1627704" cy="1143000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+mj-lt"/>
              </a:rPr>
              <a:t>Sulawesi Utara</a:t>
            </a:r>
          </a:p>
          <a:p>
            <a:pPr algn="ctr"/>
            <a:r>
              <a:rPr lang="en-AU" b="1" dirty="0">
                <a:solidFill>
                  <a:schemeClr val="bg1"/>
                </a:solidFill>
                <a:latin typeface="+mj-lt"/>
              </a:rPr>
              <a:t>(87,48)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5EF5-185D-68B3-C132-ED94CFA93A17}"/>
              </a:ext>
            </a:extLst>
          </p:cNvPr>
          <p:cNvSpPr/>
          <p:nvPr/>
        </p:nvSpPr>
        <p:spPr>
          <a:xfrm>
            <a:off x="10008811" y="5094284"/>
            <a:ext cx="1627704" cy="1142999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+mj-lt"/>
              </a:rPr>
              <a:t>Kalimantan Timur</a:t>
            </a:r>
          </a:p>
          <a:p>
            <a:pPr algn="ctr"/>
            <a:r>
              <a:rPr lang="en-AU" b="1" dirty="0">
                <a:solidFill>
                  <a:schemeClr val="bg1"/>
                </a:solidFill>
                <a:latin typeface="+mj-lt"/>
              </a:rPr>
              <a:t>(74,04)</a:t>
            </a:r>
            <a:endParaRPr lang="en-AU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0" name="Picture 6" descr="Keindahan 4 Benteng Maluku Utara: Sejarah, Pesona Alam Hingga Cerita Mistis">
            <a:extLst>
              <a:ext uri="{FF2B5EF4-FFF2-40B4-BE49-F238E27FC236}">
                <a16:creationId xmlns:a16="http://schemas.microsoft.com/office/drawing/2014/main" id="{0F99F4D6-196E-3183-C8AB-E23BEB38C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6" t="15459" r="46403" b="346"/>
          <a:stretch/>
        </p:blipFill>
        <p:spPr bwMode="auto">
          <a:xfrm>
            <a:off x="6460061" y="1752939"/>
            <a:ext cx="1649481" cy="361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ngintip 3 Daerah Calon Ibu Kota Baru Jawa Barat">
            <a:extLst>
              <a:ext uri="{FF2B5EF4-FFF2-40B4-BE49-F238E27FC236}">
                <a16:creationId xmlns:a16="http://schemas.microsoft.com/office/drawing/2014/main" id="{3B025005-20E2-C1FD-A71E-C7C5673F3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383" t="3626" r="31877"/>
          <a:stretch/>
        </p:blipFill>
        <p:spPr bwMode="auto">
          <a:xfrm>
            <a:off x="8245324" y="1752939"/>
            <a:ext cx="1627705" cy="361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457297D-7282-F59F-E379-8C72F1EA3175}"/>
              </a:ext>
            </a:extLst>
          </p:cNvPr>
          <p:cNvSpPr/>
          <p:nvPr/>
        </p:nvSpPr>
        <p:spPr>
          <a:xfrm>
            <a:off x="8245325" y="5094284"/>
            <a:ext cx="1627704" cy="1142999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err="1">
                <a:solidFill>
                  <a:schemeClr val="bg1"/>
                </a:solidFill>
                <a:latin typeface="+mj-lt"/>
              </a:rPr>
              <a:t>Jawa</a:t>
            </a:r>
            <a:r>
              <a:rPr lang="en-AU" b="1" dirty="0">
                <a:solidFill>
                  <a:schemeClr val="bg1"/>
                </a:solidFill>
                <a:latin typeface="+mj-lt"/>
              </a:rPr>
              <a:t> Barat (77,04)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494E61-9846-B062-A2D4-DE3C9693B092}"/>
              </a:ext>
            </a:extLst>
          </p:cNvPr>
          <p:cNvSpPr/>
          <p:nvPr/>
        </p:nvSpPr>
        <p:spPr>
          <a:xfrm>
            <a:off x="6481839" y="5094284"/>
            <a:ext cx="1627704" cy="1143000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+mj-lt"/>
              </a:rPr>
              <a:t>Maluku Utara (84,86)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240BA-AF28-A253-8A61-BF84DCF301CE}"/>
              </a:ext>
            </a:extLst>
          </p:cNvPr>
          <p:cNvSpPr txBox="1"/>
          <p:nvPr/>
        </p:nvSpPr>
        <p:spPr>
          <a:xfrm>
            <a:off x="2951443" y="3728934"/>
            <a:ext cx="160935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algn="ctr"/>
            <a:r>
              <a:rPr lang="en-AU" sz="11500" b="1" dirty="0">
                <a:solidFill>
                  <a:srgbClr val="E19825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9527DF-7800-26AE-AB1C-A50D91F8D12F}"/>
              </a:ext>
            </a:extLst>
          </p:cNvPr>
          <p:cNvSpPr txBox="1"/>
          <p:nvPr/>
        </p:nvSpPr>
        <p:spPr>
          <a:xfrm>
            <a:off x="4715334" y="3728934"/>
            <a:ext cx="162770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algn="ctr"/>
            <a:r>
              <a:rPr lang="en-AU" sz="11500" b="1" dirty="0">
                <a:solidFill>
                  <a:srgbClr val="E19825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ADC8AD-A8FC-271D-73A2-96807E54ED2A}"/>
              </a:ext>
            </a:extLst>
          </p:cNvPr>
          <p:cNvSpPr txBox="1"/>
          <p:nvPr/>
        </p:nvSpPr>
        <p:spPr>
          <a:xfrm>
            <a:off x="6470949" y="3728934"/>
            <a:ext cx="162770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algn="ctr"/>
            <a:r>
              <a:rPr lang="en-AU" sz="11500" b="1" dirty="0">
                <a:solidFill>
                  <a:srgbClr val="E19825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1F66F3-112C-BDB8-E605-42290A49533C}"/>
              </a:ext>
            </a:extLst>
          </p:cNvPr>
          <p:cNvSpPr txBox="1"/>
          <p:nvPr/>
        </p:nvSpPr>
        <p:spPr>
          <a:xfrm>
            <a:off x="8234434" y="3728934"/>
            <a:ext cx="162770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algn="ctr"/>
            <a:r>
              <a:rPr lang="en-AU" sz="11500" b="1" dirty="0">
                <a:solidFill>
                  <a:srgbClr val="E19825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728206-7D5E-CCCE-8363-B0B03E569E7E}"/>
              </a:ext>
            </a:extLst>
          </p:cNvPr>
          <p:cNvSpPr txBox="1"/>
          <p:nvPr/>
        </p:nvSpPr>
        <p:spPr>
          <a:xfrm>
            <a:off x="9982200" y="3728934"/>
            <a:ext cx="162770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algn="ctr"/>
            <a:r>
              <a:rPr lang="en-AU" sz="11500" b="1" dirty="0">
                <a:solidFill>
                  <a:srgbClr val="E19825"/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A8B766-8079-6502-9A96-D1FFEA6FFFEF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E7248DB-F6E5-627C-D77C-9974BB3D6B93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5CDCAE9-52DA-3EA8-EC82-97C5D6414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43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F5935A-38D6-933F-4331-FE555723C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6958" b="6958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D2CF8C-DA1C-00D2-7BAF-24199F254DB9}"/>
              </a:ext>
            </a:extLst>
          </p:cNvPr>
          <p:cNvSpPr/>
          <p:nvPr/>
        </p:nvSpPr>
        <p:spPr>
          <a:xfrm>
            <a:off x="228599" y="194823"/>
            <a:ext cx="6879771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710257-9828-DE42-F5B2-4A888CE51CDD}"/>
              </a:ext>
            </a:extLst>
          </p:cNvPr>
          <p:cNvSpPr/>
          <p:nvPr/>
        </p:nvSpPr>
        <p:spPr>
          <a:xfrm>
            <a:off x="731604" y="1753171"/>
            <a:ext cx="2240195" cy="44843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AU" sz="2800" b="1" dirty="0">
                <a:solidFill>
                  <a:srgbClr val="B77B19"/>
                </a:solidFill>
                <a:latin typeface="+mj-lt"/>
              </a:rPr>
              <a:t>RAWAN SEDANG :</a:t>
            </a:r>
          </a:p>
          <a:p>
            <a:pPr marL="174625"/>
            <a:endParaRPr lang="en-AU" sz="24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21 </a:t>
            </a:r>
            <a:r>
              <a:rPr lang="en-AU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Provinsi</a:t>
            </a:r>
            <a:endParaRPr lang="en-AU" sz="24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(62 </a:t>
            </a:r>
            <a:r>
              <a:rPr lang="en-AU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Persen</a:t>
            </a:r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16BD77-7FDB-5B46-A1DA-EAF8773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03" y="459948"/>
            <a:ext cx="11040067" cy="8330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TINGKAT IKP PROVINSI</a:t>
            </a:r>
            <a:br>
              <a:rPr lang="en-US" dirty="0">
                <a:solidFill>
                  <a:srgbClr val="E19825"/>
                </a:solidFill>
              </a:rPr>
            </a:br>
            <a:r>
              <a:rPr lang="en-US" dirty="0">
                <a:solidFill>
                  <a:srgbClr val="E19825"/>
                </a:solidFill>
              </a:rPr>
              <a:t>(RAWAN SEDANG)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3DCDD7D-73DB-39A2-D838-D4AFA3C79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711640"/>
              </p:ext>
            </p:extLst>
          </p:nvPr>
        </p:nvGraphicFramePr>
        <p:xfrm>
          <a:off x="3200399" y="1753171"/>
          <a:ext cx="4016827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0556">
                  <a:extLst>
                    <a:ext uri="{9D8B030D-6E8A-4147-A177-3AD203B41FA5}">
                      <a16:colId xmlns:a16="http://schemas.microsoft.com/office/drawing/2014/main" val="1026723335"/>
                    </a:ext>
                  </a:extLst>
                </a:gridCol>
                <a:gridCol w="2278906">
                  <a:extLst>
                    <a:ext uri="{9D8B030D-6E8A-4147-A177-3AD203B41FA5}">
                      <a16:colId xmlns:a16="http://schemas.microsoft.com/office/drawing/2014/main" val="2487809526"/>
                    </a:ext>
                  </a:extLst>
                </a:gridCol>
                <a:gridCol w="1227365">
                  <a:extLst>
                    <a:ext uri="{9D8B030D-6E8A-4147-A177-3AD203B41FA5}">
                      <a16:colId xmlns:a16="http://schemas.microsoft.com/office/drawing/2014/main" val="2851222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PROVINSI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SKOR IKP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36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BANTEN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66.53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468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LAMPUNG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64.61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50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RIAU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62.59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794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PAPUA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57.27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430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NUSA TENGGARA TIMUR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56.75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0289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SUMATERA UTARA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55.43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422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MALUKU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53.69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423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PAPUA BARAT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53.48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736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KALIMANTAN SELATAN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53.35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740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SULAWESI TENGAH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52.90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868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BALI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52.75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49481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2FA0C2-9658-F841-54C3-90910E8F9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16334"/>
              </p:ext>
            </p:extLst>
          </p:nvPr>
        </p:nvGraphicFramePr>
        <p:xfrm>
          <a:off x="7445826" y="1753171"/>
          <a:ext cx="4016827" cy="44843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0556">
                  <a:extLst>
                    <a:ext uri="{9D8B030D-6E8A-4147-A177-3AD203B41FA5}">
                      <a16:colId xmlns:a16="http://schemas.microsoft.com/office/drawing/2014/main" val="1026723335"/>
                    </a:ext>
                  </a:extLst>
                </a:gridCol>
                <a:gridCol w="2278906">
                  <a:extLst>
                    <a:ext uri="{9D8B030D-6E8A-4147-A177-3AD203B41FA5}">
                      <a16:colId xmlns:a16="http://schemas.microsoft.com/office/drawing/2014/main" val="2487809526"/>
                    </a:ext>
                  </a:extLst>
                </a:gridCol>
                <a:gridCol w="1227365">
                  <a:extLst>
                    <a:ext uri="{9D8B030D-6E8A-4147-A177-3AD203B41FA5}">
                      <a16:colId xmlns:a16="http://schemas.microsoft.com/office/drawing/2014/main" val="2851222795"/>
                    </a:ext>
                  </a:extLst>
                </a:gridCol>
              </a:tblGrid>
              <a:tr h="38422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PROVINSI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SKOR IKP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36301"/>
                  </a:ext>
                </a:extLst>
              </a:tr>
              <a:tr h="38422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GORONTALO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</a:rPr>
                        <a:t>45.44</a:t>
                      </a:r>
                      <a:endParaRPr lang="en-ID" sz="16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4680235"/>
                  </a:ext>
                </a:extLst>
              </a:tr>
              <a:tr h="38422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SULAWESI BARAT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</a:rPr>
                        <a:t>43.44</a:t>
                      </a:r>
                      <a:endParaRPr lang="en-ID" sz="16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506107"/>
                  </a:ext>
                </a:extLst>
              </a:tr>
              <a:tr h="513173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DAERAH ISTIMEWA YOGYAKARTA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</a:rPr>
                        <a:t>43.02</a:t>
                      </a:r>
                      <a:endParaRPr lang="en-ID" sz="16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7946057"/>
                  </a:ext>
                </a:extLst>
              </a:tr>
              <a:tr h="38422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KEPULAUAN RIAU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</a:rPr>
                        <a:t>40.33</a:t>
                      </a:r>
                      <a:endParaRPr lang="en-ID" sz="16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4308129"/>
                  </a:ext>
                </a:extLst>
              </a:tr>
              <a:tr h="38422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SUMATERA BARAT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</a:rPr>
                        <a:t>39.68</a:t>
                      </a:r>
                      <a:endParaRPr lang="en-ID" sz="16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0289649"/>
                  </a:ext>
                </a:extLst>
              </a:tr>
              <a:tr h="38422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SULAWESI TENGGARA</a:t>
                      </a:r>
                      <a:endParaRPr lang="en-ID" sz="16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38.32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4222534"/>
                  </a:ext>
                </a:extLst>
              </a:tr>
              <a:tr h="38422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ACEH</a:t>
                      </a:r>
                      <a:endParaRPr lang="en-ID" sz="16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38.06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4232610"/>
                  </a:ext>
                </a:extLst>
              </a:tr>
              <a:tr h="38422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SUMATERA SELATAN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35.07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7360366"/>
                  </a:ext>
                </a:extLst>
              </a:tr>
              <a:tr h="38422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JAWA TENGAH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34.83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7404375"/>
                  </a:ext>
                </a:extLst>
              </a:tr>
              <a:tr h="513173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KEPULAUAN BANGKA BELITUNG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29.89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868758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24F3AAC1-4800-6845-FDDE-59B9C109C037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CA73F0-82ED-AFCB-64F4-DA5E37E75BAD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7B70CF-8728-70A7-3452-7D5F268CE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10E18D9-1922-FB01-E27D-1954C91F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4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F5935A-38D6-933F-4331-FE555723C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6958" b="6958"/>
          <a:stretch>
            <a:fillRect/>
          </a:stretch>
        </p:blipFill>
        <p:spPr/>
      </p:pic>
      <p:pic>
        <p:nvPicPr>
          <p:cNvPr id="2052" name="Picture 4" descr="Kemenko PMK в Twitter: „I Nyoman Nuarta asal Bali, yang terkenal dengan  hasil karyanya Garuda Wisnu Kencana, terpilih menjadi pematung Monumen  Pahlawan Nasional Ibu Agung Hj.Fatmawati.“ / Twitter">
            <a:extLst>
              <a:ext uri="{FF2B5EF4-FFF2-40B4-BE49-F238E27FC236}">
                <a16:creationId xmlns:a16="http://schemas.microsoft.com/office/drawing/2014/main" id="{C843B8C7-2B61-011C-A1C5-D2F3127D6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5" t="12293" r="9245" b="13935"/>
          <a:stretch/>
        </p:blipFill>
        <p:spPr bwMode="auto">
          <a:xfrm>
            <a:off x="6747165" y="0"/>
            <a:ext cx="54448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54B1E-9B91-9032-F7C7-0BA52D9EB800}"/>
              </a:ext>
            </a:extLst>
          </p:cNvPr>
          <p:cNvSpPr/>
          <p:nvPr/>
        </p:nvSpPr>
        <p:spPr>
          <a:xfrm>
            <a:off x="228600" y="194823"/>
            <a:ext cx="6879771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710257-9828-DE42-F5B2-4A888CE51CDD}"/>
              </a:ext>
            </a:extLst>
          </p:cNvPr>
          <p:cNvSpPr/>
          <p:nvPr/>
        </p:nvSpPr>
        <p:spPr>
          <a:xfrm>
            <a:off x="731604" y="1752940"/>
            <a:ext cx="2196653" cy="44843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AU" sz="2800" b="1" dirty="0">
                <a:solidFill>
                  <a:srgbClr val="0388A6"/>
                </a:solidFill>
                <a:latin typeface="+mj-lt"/>
              </a:rPr>
              <a:t>RAWAN RENDAH :</a:t>
            </a:r>
          </a:p>
          <a:p>
            <a:pPr marL="174625"/>
            <a:endParaRPr lang="en-AU" sz="24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8 </a:t>
            </a:r>
            <a:r>
              <a:rPr lang="en-AU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Provinsi</a:t>
            </a:r>
            <a:endParaRPr lang="en-AU" sz="24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(24 </a:t>
            </a:r>
            <a:r>
              <a:rPr lang="en-AU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Persen</a:t>
            </a:r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)</a:t>
            </a:r>
            <a:endParaRPr lang="en-AU" sz="2400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16BD77-7FDB-5B46-A1DA-EAF8773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03" y="459948"/>
            <a:ext cx="11040067" cy="8330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TINGKAT IKP PROVINSI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0388A6"/>
                </a:solidFill>
              </a:rPr>
              <a:t>(RAWAN RENDAH)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3DCDD7D-73DB-39A2-D838-D4AFA3C79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294679"/>
              </p:ext>
            </p:extLst>
          </p:nvPr>
        </p:nvGraphicFramePr>
        <p:xfrm>
          <a:off x="3156857" y="1752939"/>
          <a:ext cx="4952998" cy="4484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9547">
                  <a:extLst>
                    <a:ext uri="{9D8B030D-6E8A-4147-A177-3AD203B41FA5}">
                      <a16:colId xmlns:a16="http://schemas.microsoft.com/office/drawing/2014/main" val="1026723335"/>
                    </a:ext>
                  </a:extLst>
                </a:gridCol>
                <a:gridCol w="2810033">
                  <a:extLst>
                    <a:ext uri="{9D8B030D-6E8A-4147-A177-3AD203B41FA5}">
                      <a16:colId xmlns:a16="http://schemas.microsoft.com/office/drawing/2014/main" val="2487809526"/>
                    </a:ext>
                  </a:extLst>
                </a:gridCol>
                <a:gridCol w="1513418">
                  <a:extLst>
                    <a:ext uri="{9D8B030D-6E8A-4147-A177-3AD203B41FA5}">
                      <a16:colId xmlns:a16="http://schemas.microsoft.com/office/drawing/2014/main" val="2851222795"/>
                    </a:ext>
                  </a:extLst>
                </a:gridCol>
              </a:tblGrid>
              <a:tr h="49826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</a:t>
                      </a:r>
                    </a:p>
                  </a:txBody>
                  <a:tcPr anchor="ctr">
                    <a:solidFill>
                      <a:srgbClr val="0388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PROVINSI</a:t>
                      </a:r>
                    </a:p>
                  </a:txBody>
                  <a:tcPr anchor="ctr">
                    <a:solidFill>
                      <a:srgbClr val="0388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SKOR IKP</a:t>
                      </a:r>
                    </a:p>
                  </a:txBody>
                  <a:tcPr anchor="ctr">
                    <a:solidFill>
                      <a:srgbClr val="0388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736301"/>
                  </a:ext>
                </a:extLst>
              </a:tr>
              <a:tr h="49826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 anchor="ctr">
                    <a:solidFill>
                      <a:srgbClr val="E1F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KALIMANTAN UTARA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1F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20.36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1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680235"/>
                  </a:ext>
                </a:extLst>
              </a:tr>
              <a:tr h="49826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KALIMANTAN TENGAH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18.77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506107"/>
                  </a:ext>
                </a:extLst>
              </a:tr>
              <a:tr h="49826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 anchor="ctr">
                    <a:solidFill>
                      <a:srgbClr val="E1F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JAWA TIMUR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1F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14.74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1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46057"/>
                  </a:ext>
                </a:extLst>
              </a:tr>
              <a:tr h="49826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KALIMANTAN BARAT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12.69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08129"/>
                  </a:ext>
                </a:extLst>
              </a:tr>
              <a:tr h="49826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 anchor="ctr">
                    <a:solidFill>
                      <a:srgbClr val="E1F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JAMBI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1F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12.03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1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289649"/>
                  </a:ext>
                </a:extLst>
              </a:tr>
              <a:tr h="49826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NUSA TENGGARA BARAT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11.09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22534"/>
                  </a:ext>
                </a:extLst>
              </a:tr>
              <a:tr h="49826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7</a:t>
                      </a:r>
                    </a:p>
                  </a:txBody>
                  <a:tcPr anchor="ctr">
                    <a:solidFill>
                      <a:srgbClr val="E1F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SULAWESI SELATAN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1F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10.20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1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232610"/>
                  </a:ext>
                </a:extLst>
              </a:tr>
              <a:tr h="49826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BENGKULU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</a:rPr>
                        <a:t>3.79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6036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B49C192-DCB6-90C9-9833-A6C9287799D4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372DF-4C79-B140-FF93-6B60CA7792B2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0DDD46-7938-3722-2734-FD228C1D0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E625AB-E826-2B0B-5885-A3AB4630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t>12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8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A00CA-4466-031F-1B3F-6E3A6A9CF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13264" b="2157"/>
          <a:stretch/>
        </p:blipFill>
        <p:spPr>
          <a:xfrm>
            <a:off x="0" y="0"/>
            <a:ext cx="12186801" cy="68716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333AE8-D28E-4665-0071-2B3D24220AB9}"/>
              </a:ext>
            </a:extLst>
          </p:cNvPr>
          <p:cNvSpPr/>
          <p:nvPr/>
        </p:nvSpPr>
        <p:spPr>
          <a:xfrm>
            <a:off x="0" y="0"/>
            <a:ext cx="121868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F9F85-EBA9-A1A4-CBA3-AC40FC94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8" y="36576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E19825"/>
                </a:solidFill>
              </a:rPr>
              <a:t>KERAWANAN PROVINSI</a:t>
            </a:r>
            <a:br>
              <a:rPr lang="en-GB" dirty="0"/>
            </a:br>
            <a:r>
              <a:rPr lang="en-GB" dirty="0">
                <a:solidFill>
                  <a:schemeClr val="bg1"/>
                </a:solidFill>
              </a:rPr>
              <a:t>PER DIMENSI IKP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46C4E-EB78-4656-7809-68C7AC9A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18A10-6E61-89B7-E48B-1E032C286963}"/>
              </a:ext>
            </a:extLst>
          </p:cNvPr>
          <p:cNvSpPr/>
          <p:nvPr/>
        </p:nvSpPr>
        <p:spPr>
          <a:xfrm>
            <a:off x="0" y="506730"/>
            <a:ext cx="835152" cy="1036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B0913-311B-B9D7-0DC2-F7F19F5DA130}"/>
              </a:ext>
            </a:extLst>
          </p:cNvPr>
          <p:cNvSpPr/>
          <p:nvPr/>
        </p:nvSpPr>
        <p:spPr>
          <a:xfrm>
            <a:off x="5729256" y="1076292"/>
            <a:ext cx="4905375" cy="436404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78A449-2CD5-1233-4091-66E01FADD6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000"/>
                    </a14:imgEffect>
                    <a14:imgEffect>
                      <a14:saturation sat="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308" y="2062981"/>
            <a:ext cx="2279868" cy="152193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F5CBAAF-32FE-C774-08F9-D6D97AEED463}"/>
              </a:ext>
            </a:extLst>
          </p:cNvPr>
          <p:cNvSpPr/>
          <p:nvPr/>
        </p:nvSpPr>
        <p:spPr>
          <a:xfrm>
            <a:off x="872707" y="3805251"/>
            <a:ext cx="2279868" cy="533532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88CE21-B36B-7F26-D440-E5F97A28ECAB}"/>
              </a:ext>
            </a:extLst>
          </p:cNvPr>
          <p:cNvSpPr txBox="1"/>
          <p:nvPr/>
        </p:nvSpPr>
        <p:spPr>
          <a:xfrm>
            <a:off x="862308" y="4573339"/>
            <a:ext cx="245175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Tinggi : 5 Provinsi (14.71%)</a:t>
            </a:r>
            <a:b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Sedang : 22 Provinsi (64.71%)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Rendah : 7 Provinsi (20.59%)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701887-E4F8-4390-0BDB-FC8B2C95C759}"/>
              </a:ext>
            </a:extLst>
          </p:cNvPr>
          <p:cNvSpPr txBox="1"/>
          <p:nvPr/>
        </p:nvSpPr>
        <p:spPr>
          <a:xfrm>
            <a:off x="872707" y="3861772"/>
            <a:ext cx="22694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KONTEKS SOSIAL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DAN POLITIK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41B986-5AAC-4478-DDF6-11E5BC5C5432}"/>
              </a:ext>
            </a:extLst>
          </p:cNvPr>
          <p:cNvSpPr/>
          <p:nvPr/>
        </p:nvSpPr>
        <p:spPr>
          <a:xfrm flipH="1">
            <a:off x="3311973" y="2054684"/>
            <a:ext cx="49695" cy="4296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4FF65-D73F-C839-7686-737277E52571}"/>
              </a:ext>
            </a:extLst>
          </p:cNvPr>
          <p:cNvSpPr/>
          <p:nvPr/>
        </p:nvSpPr>
        <p:spPr>
          <a:xfrm>
            <a:off x="3549254" y="3805251"/>
            <a:ext cx="2279868" cy="533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4B6232-C71F-CC14-5D0E-E5A1877B3FE0}"/>
              </a:ext>
            </a:extLst>
          </p:cNvPr>
          <p:cNvSpPr txBox="1"/>
          <p:nvPr/>
        </p:nvSpPr>
        <p:spPr>
          <a:xfrm>
            <a:off x="3538855" y="4573339"/>
            <a:ext cx="245175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Tinggi : 6 Provinsi (17.65%)</a:t>
            </a:r>
            <a:b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Sedang : 20 Provinsi (58.82%)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Rendah : 8 Provinsi (23.53%)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E47587-F2BB-1AD9-9F8B-442D7ED660CE}"/>
              </a:ext>
            </a:extLst>
          </p:cNvPr>
          <p:cNvSpPr txBox="1"/>
          <p:nvPr/>
        </p:nvSpPr>
        <p:spPr>
          <a:xfrm>
            <a:off x="3549254" y="3861772"/>
            <a:ext cx="22694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PENYELENGGARAAN PEMILU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7BE74CE-4129-35F3-1346-44CA695CFC42}"/>
              </a:ext>
            </a:extLst>
          </p:cNvPr>
          <p:cNvSpPr/>
          <p:nvPr/>
        </p:nvSpPr>
        <p:spPr>
          <a:xfrm flipH="1">
            <a:off x="6017285" y="2041077"/>
            <a:ext cx="49695" cy="4296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B49D30-402F-22D4-ED92-AB98C380A4D5}"/>
              </a:ext>
            </a:extLst>
          </p:cNvPr>
          <p:cNvSpPr/>
          <p:nvPr/>
        </p:nvSpPr>
        <p:spPr>
          <a:xfrm>
            <a:off x="6288638" y="3805251"/>
            <a:ext cx="2279868" cy="533532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84E094-228C-5993-3EC6-A84FDE471531}"/>
              </a:ext>
            </a:extLst>
          </p:cNvPr>
          <p:cNvSpPr txBox="1"/>
          <p:nvPr/>
        </p:nvSpPr>
        <p:spPr>
          <a:xfrm>
            <a:off x="6288638" y="3957293"/>
            <a:ext cx="22694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KONTESTASI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E6B5694-7EFE-4AB6-47C3-8D6C551145B9}"/>
              </a:ext>
            </a:extLst>
          </p:cNvPr>
          <p:cNvSpPr/>
          <p:nvPr/>
        </p:nvSpPr>
        <p:spPr>
          <a:xfrm flipH="1">
            <a:off x="8756668" y="2041077"/>
            <a:ext cx="49695" cy="4296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CCFC04-7DAA-BDB6-8EFD-32CA0B214997}"/>
              </a:ext>
            </a:extLst>
          </p:cNvPr>
          <p:cNvSpPr/>
          <p:nvPr/>
        </p:nvSpPr>
        <p:spPr>
          <a:xfrm>
            <a:off x="9001917" y="3805251"/>
            <a:ext cx="2279868" cy="533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850EA9-FFDA-0C95-9BF8-71DFA4B1A7F8}"/>
              </a:ext>
            </a:extLst>
          </p:cNvPr>
          <p:cNvSpPr txBox="1"/>
          <p:nvPr/>
        </p:nvSpPr>
        <p:spPr>
          <a:xfrm>
            <a:off x="9001917" y="3948906"/>
            <a:ext cx="22694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PARTISIPASI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D1C260D-C0A1-DF1C-1563-BEB016E18F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4054" y="2062982"/>
            <a:ext cx="2279868" cy="151991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EEF17E1-C0D4-A59A-4F0B-E47088933A0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044" t="-204" r="8484" b="40732"/>
          <a:stretch/>
        </p:blipFill>
        <p:spPr>
          <a:xfrm>
            <a:off x="6288637" y="2057083"/>
            <a:ext cx="2279868" cy="151969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2218E7C-9B5D-1D15-2F32-A59A1F65FC2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803" t="27540" r="23284" b="18548"/>
          <a:stretch/>
        </p:blipFill>
        <p:spPr>
          <a:xfrm>
            <a:off x="8991517" y="2057083"/>
            <a:ext cx="2270007" cy="1513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3598C-A343-1F51-4FBB-D0535E65D819}"/>
              </a:ext>
            </a:extLst>
          </p:cNvPr>
          <p:cNvSpPr txBox="1"/>
          <p:nvPr/>
        </p:nvSpPr>
        <p:spPr>
          <a:xfrm>
            <a:off x="6197497" y="4573339"/>
            <a:ext cx="245175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Tinggi : 6 Provinsi (17.65%)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Sedang : 19 Provinsi (55.88%)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Rendah : 9 Provinsi (26.47%)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6FD9-FBB4-D637-61C5-CF7267BEB3B8}"/>
              </a:ext>
            </a:extLst>
          </p:cNvPr>
          <p:cNvSpPr txBox="1"/>
          <p:nvPr/>
        </p:nvSpPr>
        <p:spPr>
          <a:xfrm>
            <a:off x="8921175" y="4573339"/>
            <a:ext cx="245175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Tinggi : 6 Provinsi (17.65%)</a:t>
            </a:r>
            <a:b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Sedang : 28 Provinsi (82.35%)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Rendah : 0 Provinsi</a:t>
            </a:r>
          </a:p>
          <a:p>
            <a:pPr marL="271463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(0 %)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980B19-7305-E69D-F2BE-71222E79CA30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8EBFCC-3477-6B2C-6A87-EB9B507C04F8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597FB1-1138-7553-6089-C3C848C64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83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A00CA-4466-031F-1B3F-6E3A6A9CF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13264" b="2157"/>
          <a:stretch/>
        </p:blipFill>
        <p:spPr>
          <a:xfrm>
            <a:off x="0" y="0"/>
            <a:ext cx="12186801" cy="68716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333AE8-D28E-4665-0071-2B3D24220AB9}"/>
              </a:ext>
            </a:extLst>
          </p:cNvPr>
          <p:cNvSpPr/>
          <p:nvPr/>
        </p:nvSpPr>
        <p:spPr>
          <a:xfrm>
            <a:off x="5199" y="0"/>
            <a:ext cx="121868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F9F85-EBA9-A1A4-CBA3-AC40FC94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8" y="36576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10 PROVINSI RAWAN TINGGI</a:t>
            </a:r>
            <a:br>
              <a:rPr lang="en-GB" dirty="0"/>
            </a:br>
            <a:r>
              <a:rPr lang="en-GB" dirty="0">
                <a:solidFill>
                  <a:schemeClr val="bg1"/>
                </a:solidFill>
              </a:rPr>
              <a:t>PER DIMENSI IKP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46C4E-EB78-4656-7809-68C7AC9A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pPr/>
              <a:t>14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18A10-6E61-89B7-E48B-1E032C286963}"/>
              </a:ext>
            </a:extLst>
          </p:cNvPr>
          <p:cNvSpPr/>
          <p:nvPr/>
        </p:nvSpPr>
        <p:spPr>
          <a:xfrm>
            <a:off x="0" y="506730"/>
            <a:ext cx="835152" cy="1036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B0913-311B-B9D7-0DC2-F7F19F5DA130}"/>
              </a:ext>
            </a:extLst>
          </p:cNvPr>
          <p:cNvSpPr/>
          <p:nvPr/>
        </p:nvSpPr>
        <p:spPr>
          <a:xfrm>
            <a:off x="5729256" y="1076292"/>
            <a:ext cx="4905375" cy="4364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78A449-2CD5-1233-4091-66E01FADD6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000"/>
                    </a14:imgEffect>
                    <a14:imgEffect>
                      <a14:saturation sat="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152" y="1861516"/>
            <a:ext cx="2279868" cy="139262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D88CE21-B36B-7F26-D440-E5F97A28ECAB}"/>
              </a:ext>
            </a:extLst>
          </p:cNvPr>
          <p:cNvSpPr txBox="1"/>
          <p:nvPr/>
        </p:nvSpPr>
        <p:spPr>
          <a:xfrm>
            <a:off x="835152" y="3433254"/>
            <a:ext cx="245175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Maluku Utara (100)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Sulawesi Utara (89,58)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Papua (80,53)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DKI Jakarta (78,27)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Yogyakarta (75,87)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Jawa Barat (74.91)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Kalimantan Timur (72.70)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Sumatera Utara (72.61)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Papua Barat (72.33)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Kalimantan Selatan (66.96)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41B986-5AAC-4478-DDF6-11E5BC5C5432}"/>
              </a:ext>
            </a:extLst>
          </p:cNvPr>
          <p:cNvSpPr/>
          <p:nvPr/>
        </p:nvSpPr>
        <p:spPr>
          <a:xfrm flipH="1">
            <a:off x="3372816" y="1853219"/>
            <a:ext cx="49695" cy="4296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4B6232-C71F-CC14-5D0E-E5A1877B3FE0}"/>
              </a:ext>
            </a:extLst>
          </p:cNvPr>
          <p:cNvSpPr txBox="1"/>
          <p:nvPr/>
        </p:nvSpPr>
        <p:spPr>
          <a:xfrm>
            <a:off x="3568017" y="3433254"/>
            <a:ext cx="245175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Kalimantan Timur (100)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Sumatera Utara (94,29)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DKI Jakarta (92,36)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Jawa Tengah (91,67)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Sulawesi Utara (91,60)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Banten (89,43)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Maluku Utara (86.48)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Jawa barat (83.38)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Lampung (81.13)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Sulawesi Tenggara (80.48)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7BE74CE-4129-35F3-1346-44CA695CFC42}"/>
              </a:ext>
            </a:extLst>
          </p:cNvPr>
          <p:cNvSpPr/>
          <p:nvPr/>
        </p:nvSpPr>
        <p:spPr>
          <a:xfrm flipH="1">
            <a:off x="6156009" y="1839612"/>
            <a:ext cx="49695" cy="4296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E6B5694-7EFE-4AB6-47C3-8D6C551145B9}"/>
              </a:ext>
            </a:extLst>
          </p:cNvPr>
          <p:cNvSpPr/>
          <p:nvPr/>
        </p:nvSpPr>
        <p:spPr>
          <a:xfrm flipH="1">
            <a:off x="8862032" y="1839612"/>
            <a:ext cx="49695" cy="4296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D1C260D-C0A1-DF1C-1563-BEB016E18F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3216" y="1861517"/>
            <a:ext cx="2279868" cy="139077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F5CBAAF-32FE-C774-08F9-D6D97AEED463}"/>
              </a:ext>
            </a:extLst>
          </p:cNvPr>
          <p:cNvSpPr/>
          <p:nvPr/>
        </p:nvSpPr>
        <p:spPr>
          <a:xfrm>
            <a:off x="834665" y="2563508"/>
            <a:ext cx="2279868" cy="7029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EEF17E1-C0D4-A59A-4F0B-E47088933A0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044" t="-204" r="8484" b="40732"/>
          <a:stretch/>
        </p:blipFill>
        <p:spPr>
          <a:xfrm>
            <a:off x="6394001" y="1855618"/>
            <a:ext cx="2279868" cy="139057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3701887-E4F8-4390-0BDB-FC8B2C95C759}"/>
              </a:ext>
            </a:extLst>
          </p:cNvPr>
          <p:cNvSpPr txBox="1"/>
          <p:nvPr/>
        </p:nvSpPr>
        <p:spPr>
          <a:xfrm>
            <a:off x="834665" y="2713247"/>
            <a:ext cx="22694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KONTEKS SOSIAL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DAN POLITIK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2218E7C-9B5D-1D15-2F32-A59A1F65FC2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803" t="27540" r="23284" b="18548"/>
          <a:stretch/>
        </p:blipFill>
        <p:spPr>
          <a:xfrm>
            <a:off x="9096881" y="1855618"/>
            <a:ext cx="2270007" cy="1384757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DA4FF65-D73F-C839-7686-737277E52571}"/>
              </a:ext>
            </a:extLst>
          </p:cNvPr>
          <p:cNvSpPr/>
          <p:nvPr/>
        </p:nvSpPr>
        <p:spPr>
          <a:xfrm>
            <a:off x="3578416" y="2552622"/>
            <a:ext cx="2279868" cy="702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3598C-A343-1F51-4FBB-D0535E65D819}"/>
              </a:ext>
            </a:extLst>
          </p:cNvPr>
          <p:cNvSpPr txBox="1"/>
          <p:nvPr/>
        </p:nvSpPr>
        <p:spPr>
          <a:xfrm>
            <a:off x="6302861" y="3433254"/>
            <a:ext cx="245175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Maluku Utara (100)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DKI Jakarta (96,09)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Lampung (89,30)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Jawa Barat (83,71)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Bangka Belitung (79,10)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Sulawesi Utara (73,96)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Bali (71.32)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Nusa Tenggara Timur (68.96)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Gorontalo (65.65)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Riau (62.96)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E47587-F2BB-1AD9-9F8B-442D7ED660CE}"/>
              </a:ext>
            </a:extLst>
          </p:cNvPr>
          <p:cNvSpPr txBox="1"/>
          <p:nvPr/>
        </p:nvSpPr>
        <p:spPr>
          <a:xfrm>
            <a:off x="3578416" y="2699943"/>
            <a:ext cx="22694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PENYELENGGARAAN PEMILU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6FD9-FBB4-D637-61C5-CF7267BEB3B8}"/>
              </a:ext>
            </a:extLst>
          </p:cNvPr>
          <p:cNvSpPr txBox="1"/>
          <p:nvPr/>
        </p:nvSpPr>
        <p:spPr>
          <a:xfrm>
            <a:off x="9026539" y="3433254"/>
            <a:ext cx="245175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Sulawesi Utara (100)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DKI Jakarta (87,01)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Yogyakarta (87,01)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Kepulauan Riau (87,01)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Sulawesi Tengah (87,01)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Papua (64,72)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Jawa barat (42.07)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Kalimantan Timur (30.92)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B49D30-402F-22D4-ED92-AB98C380A4D5}"/>
              </a:ext>
            </a:extLst>
          </p:cNvPr>
          <p:cNvSpPr/>
          <p:nvPr/>
        </p:nvSpPr>
        <p:spPr>
          <a:xfrm>
            <a:off x="6394002" y="2552622"/>
            <a:ext cx="2279868" cy="7029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84E094-228C-5993-3EC6-A84FDE471531}"/>
              </a:ext>
            </a:extLst>
          </p:cNvPr>
          <p:cNvSpPr txBox="1"/>
          <p:nvPr/>
        </p:nvSpPr>
        <p:spPr>
          <a:xfrm>
            <a:off x="6394002" y="2797882"/>
            <a:ext cx="22694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KONTESTASI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980B19-7305-E69D-F2BE-71222E79CA30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8EBFCC-3477-6B2C-6A87-EB9B507C04F8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597FB1-1138-7553-6089-C3C848C64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10CCFC04-7DAA-BDB6-8EFD-32CA0B214997}"/>
              </a:ext>
            </a:extLst>
          </p:cNvPr>
          <p:cNvSpPr/>
          <p:nvPr/>
        </p:nvSpPr>
        <p:spPr>
          <a:xfrm>
            <a:off x="9107281" y="2552622"/>
            <a:ext cx="2279868" cy="702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850EA9-FFDA-0C95-9BF8-71DFA4B1A7F8}"/>
              </a:ext>
            </a:extLst>
          </p:cNvPr>
          <p:cNvSpPr txBox="1"/>
          <p:nvPr/>
        </p:nvSpPr>
        <p:spPr>
          <a:xfrm>
            <a:off x="9107281" y="2789495"/>
            <a:ext cx="22694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PARTISIPASI</a:t>
            </a:r>
          </a:p>
        </p:txBody>
      </p:sp>
    </p:spTree>
    <p:extLst>
      <p:ext uri="{BB962C8B-B14F-4D97-AF65-F5344CB8AC3E}">
        <p14:creationId xmlns:p14="http://schemas.microsoft.com/office/powerpoint/2010/main" val="395526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F5935A-38D6-933F-4331-FE555723C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6958" b="6958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54B1E-9B91-9032-F7C7-0BA52D9EB800}"/>
              </a:ext>
            </a:extLst>
          </p:cNvPr>
          <p:cNvSpPr/>
          <p:nvPr/>
        </p:nvSpPr>
        <p:spPr>
          <a:xfrm>
            <a:off x="228600" y="194823"/>
            <a:ext cx="7075714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710257-9828-DE42-F5B2-4A888CE51CDD}"/>
              </a:ext>
            </a:extLst>
          </p:cNvPr>
          <p:cNvSpPr/>
          <p:nvPr/>
        </p:nvSpPr>
        <p:spPr>
          <a:xfrm>
            <a:off x="1174133" y="2476583"/>
            <a:ext cx="3579139" cy="337669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AU" sz="2000" dirty="0">
                <a:solidFill>
                  <a:schemeClr val="tx1"/>
                </a:solidFill>
                <a:latin typeface="+mj-lt"/>
              </a:rPr>
              <a:t>1. Banten</a:t>
            </a:r>
          </a:p>
          <a:p>
            <a:pPr marL="174625"/>
            <a:r>
              <a:rPr lang="en-AU" sz="2000" dirty="0">
                <a:solidFill>
                  <a:schemeClr val="tx1"/>
                </a:solidFill>
                <a:latin typeface="+mj-lt"/>
              </a:rPr>
              <a:t>2. Papua</a:t>
            </a:r>
          </a:p>
          <a:p>
            <a:pPr marL="174625"/>
            <a:r>
              <a:rPr lang="en-AU" sz="2000" dirty="0">
                <a:solidFill>
                  <a:schemeClr val="tx1"/>
                </a:solidFill>
                <a:latin typeface="+mj-lt"/>
              </a:rPr>
              <a:t>3. Maluku Utara</a:t>
            </a:r>
          </a:p>
          <a:p>
            <a:pPr marL="174625"/>
            <a:r>
              <a:rPr lang="en-AU" sz="2000" dirty="0">
                <a:solidFill>
                  <a:schemeClr val="tx1"/>
                </a:solidFill>
                <a:latin typeface="+mj-lt"/>
              </a:rPr>
              <a:t>4. Sulawesi Tengah</a:t>
            </a:r>
          </a:p>
          <a:p>
            <a:pPr marL="174625"/>
            <a:r>
              <a:rPr lang="en-AU" sz="2000" dirty="0">
                <a:solidFill>
                  <a:schemeClr val="tx1"/>
                </a:solidFill>
                <a:latin typeface="+mj-lt"/>
              </a:rPr>
              <a:t>5. D.I. Yogyakarta</a:t>
            </a:r>
          </a:p>
          <a:p>
            <a:pPr marL="174625"/>
            <a:r>
              <a:rPr lang="en-AU" sz="2000" dirty="0">
                <a:solidFill>
                  <a:schemeClr val="tx1"/>
                </a:solidFill>
                <a:latin typeface="+mj-lt"/>
              </a:rPr>
              <a:t>6. </a:t>
            </a:r>
            <a:r>
              <a:rPr lang="en-AU" sz="2000" dirty="0" err="1">
                <a:solidFill>
                  <a:schemeClr val="tx1"/>
                </a:solidFill>
                <a:latin typeface="+mj-lt"/>
              </a:rPr>
              <a:t>Jawa</a:t>
            </a:r>
            <a:r>
              <a:rPr lang="en-AU" sz="2000" dirty="0">
                <a:solidFill>
                  <a:schemeClr val="tx1"/>
                </a:solidFill>
                <a:latin typeface="+mj-lt"/>
              </a:rPr>
              <a:t> Barat</a:t>
            </a:r>
          </a:p>
          <a:p>
            <a:pPr marL="174625"/>
            <a:r>
              <a:rPr lang="en-AU" sz="2000" dirty="0">
                <a:solidFill>
                  <a:schemeClr val="tx1"/>
                </a:solidFill>
                <a:latin typeface="+mj-lt"/>
              </a:rPr>
              <a:t>7. Nusa Tenggara Barat</a:t>
            </a:r>
          </a:p>
          <a:p>
            <a:pPr marL="174625"/>
            <a:r>
              <a:rPr lang="en-AU" sz="2000" dirty="0">
                <a:solidFill>
                  <a:schemeClr val="tx1"/>
                </a:solidFill>
                <a:latin typeface="+mj-lt"/>
              </a:rPr>
              <a:t>8. Sulawesi Utara</a:t>
            </a:r>
          </a:p>
          <a:p>
            <a:pPr marL="174625"/>
            <a:r>
              <a:rPr lang="en-AU" sz="2000" dirty="0">
                <a:solidFill>
                  <a:schemeClr val="tx1"/>
                </a:solidFill>
                <a:latin typeface="+mj-lt"/>
              </a:rPr>
              <a:t>9. DKI Jakarta</a:t>
            </a:r>
          </a:p>
          <a:p>
            <a:pPr marL="174625"/>
            <a:r>
              <a:rPr lang="en-AU" sz="2000" dirty="0">
                <a:solidFill>
                  <a:schemeClr val="tx1"/>
                </a:solidFill>
                <a:latin typeface="+mj-lt"/>
              </a:rPr>
              <a:t>10. </a:t>
            </a:r>
            <a:r>
              <a:rPr lang="en-AU" sz="2000" dirty="0" err="1">
                <a:solidFill>
                  <a:schemeClr val="tx1"/>
                </a:solidFill>
                <a:latin typeface="+mj-lt"/>
              </a:rPr>
              <a:t>Jawa</a:t>
            </a:r>
            <a:r>
              <a:rPr lang="en-AU" sz="2000" dirty="0">
                <a:solidFill>
                  <a:schemeClr val="tx1"/>
                </a:solidFill>
                <a:latin typeface="+mj-lt"/>
              </a:rPr>
              <a:t> Tengah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16BD77-7FDB-5B46-A1DA-EAF8773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03" y="459948"/>
            <a:ext cx="11040067" cy="83304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IKP PROVINSI TERTINGGI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2900" dirty="0">
                <a:solidFill>
                  <a:schemeClr val="bg1"/>
                </a:solidFill>
              </a:rPr>
              <a:t>BERDASARKAN AGREGASI KAB/KOTA</a:t>
            </a:r>
            <a:endParaRPr lang="en-US" sz="2900" dirty="0">
              <a:solidFill>
                <a:srgbClr val="0388A6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49C192-DCB6-90C9-9833-A6C9287799D4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372DF-4C79-B140-FF93-6B60CA7792B2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0DDD46-7938-3722-2734-FD228C1D0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E99B3F-5A87-CD5F-7859-8DD4A3F096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36"/>
          <a:stretch/>
        </p:blipFill>
        <p:spPr>
          <a:xfrm>
            <a:off x="4648197" y="2057400"/>
            <a:ext cx="6618515" cy="4340652"/>
          </a:xfrm>
          <a:prstGeom prst="rect">
            <a:avLst/>
          </a:prstGeom>
          <a:effectLst>
            <a:outerShdw blurRad="254000" dist="63500" dir="10800000" algn="r" rotWithShape="0">
              <a:prstClr val="black">
                <a:alpha val="6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2B864E-7113-5276-7168-8AEC1B12D196}"/>
              </a:ext>
            </a:extLst>
          </p:cNvPr>
          <p:cNvSpPr/>
          <p:nvPr/>
        </p:nvSpPr>
        <p:spPr>
          <a:xfrm>
            <a:off x="4643246" y="1820314"/>
            <a:ext cx="6601697" cy="356339"/>
          </a:xfrm>
          <a:prstGeom prst="rect">
            <a:avLst/>
          </a:prstGeom>
          <a:solidFill>
            <a:srgbClr val="EA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EBBF478-0D5B-3307-59CB-1E0C85AF5351}"/>
              </a:ext>
            </a:extLst>
          </p:cNvPr>
          <p:cNvSpPr/>
          <p:nvPr/>
        </p:nvSpPr>
        <p:spPr>
          <a:xfrm rot="16200000">
            <a:off x="4024434" y="1857771"/>
            <a:ext cx="656268" cy="581356"/>
          </a:xfrm>
          <a:prstGeom prst="rtTriangle">
            <a:avLst/>
          </a:prstGeom>
          <a:solidFill>
            <a:srgbClr val="A1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4061F18-DE43-A563-1093-D4D8C10F9CBA}"/>
              </a:ext>
            </a:extLst>
          </p:cNvPr>
          <p:cNvSpPr/>
          <p:nvPr/>
        </p:nvSpPr>
        <p:spPr>
          <a:xfrm rot="10800000">
            <a:off x="4098482" y="5853272"/>
            <a:ext cx="547240" cy="544779"/>
          </a:xfrm>
          <a:prstGeom prst="rtTriangle">
            <a:avLst/>
          </a:prstGeom>
          <a:solidFill>
            <a:srgbClr val="A1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9EE30E3-940D-88CE-7C6C-5F5A9513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t>15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40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F5935A-38D6-933F-4331-FE555723C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6958" b="6958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54B1E-9B91-9032-F7C7-0BA52D9EB800}"/>
              </a:ext>
            </a:extLst>
          </p:cNvPr>
          <p:cNvSpPr/>
          <p:nvPr/>
        </p:nvSpPr>
        <p:spPr>
          <a:xfrm>
            <a:off x="228600" y="194823"/>
            <a:ext cx="7075714" cy="13255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710257-9828-DE42-F5B2-4A888CE51CDD}"/>
              </a:ext>
            </a:extLst>
          </p:cNvPr>
          <p:cNvSpPr/>
          <p:nvPr/>
        </p:nvSpPr>
        <p:spPr>
          <a:xfrm>
            <a:off x="1174133" y="2476583"/>
            <a:ext cx="3579139" cy="3376690"/>
          </a:xfrm>
          <a:prstGeom prst="rect">
            <a:avLst/>
          </a:prstGeom>
          <a:solidFill>
            <a:srgbClr val="0388A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1. Sulawesi Utara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2. Maluku Utara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3. Papua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4. Jambi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5. Sulawesi Tengah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6. Nusa Tenggara Barat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7. Sulawesi Barat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8. Sulawesi Selatan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9. Bali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10. Sulawesi Tenggara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16BD77-7FDB-5B46-A1DA-EAF8773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03" y="459948"/>
            <a:ext cx="11040067" cy="83304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IKP PROVINSI TERTINGGI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3100" dirty="0"/>
              <a:t>DIMENSI SOSIAL POLITIK</a:t>
            </a:r>
            <a:endParaRPr lang="en-US" sz="2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49C192-DCB6-90C9-9833-A6C9287799D4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372DF-4C79-B140-FF93-6B60CA7792B2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0DDD46-7938-3722-2734-FD228C1D0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EBBF478-0D5B-3307-59CB-1E0C85AF5351}"/>
              </a:ext>
            </a:extLst>
          </p:cNvPr>
          <p:cNvSpPr/>
          <p:nvPr/>
        </p:nvSpPr>
        <p:spPr>
          <a:xfrm rot="16200000">
            <a:off x="4024434" y="1857771"/>
            <a:ext cx="656268" cy="581356"/>
          </a:xfrm>
          <a:prstGeom prst="rtTriangle">
            <a:avLst/>
          </a:prstGeom>
          <a:solidFill>
            <a:srgbClr val="A1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4061F18-DE43-A563-1093-D4D8C10F9CBA}"/>
              </a:ext>
            </a:extLst>
          </p:cNvPr>
          <p:cNvSpPr/>
          <p:nvPr/>
        </p:nvSpPr>
        <p:spPr>
          <a:xfrm rot="10800000">
            <a:off x="4098482" y="5853272"/>
            <a:ext cx="547240" cy="544779"/>
          </a:xfrm>
          <a:prstGeom prst="rtTriangle">
            <a:avLst/>
          </a:prstGeom>
          <a:solidFill>
            <a:srgbClr val="A1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544A60-08BE-963E-41E4-7497841F6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936" y="1820315"/>
            <a:ext cx="6578350" cy="4577737"/>
          </a:xfrm>
          <a:prstGeom prst="rect">
            <a:avLst/>
          </a:prstGeom>
          <a:effectLst>
            <a:outerShdw blurRad="254000" dist="1270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0F97DCD-F279-9348-F0B3-B6E9F748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t>16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32B9A4-A67E-4C4A-9897-BEACA2E2FDDF}"/>
              </a:ext>
            </a:extLst>
          </p:cNvPr>
          <p:cNvSpPr/>
          <p:nvPr/>
        </p:nvSpPr>
        <p:spPr>
          <a:xfrm>
            <a:off x="7093445" y="2209801"/>
            <a:ext cx="3509240" cy="255896"/>
          </a:xfrm>
          <a:prstGeom prst="rect">
            <a:avLst/>
          </a:prstGeom>
          <a:solidFill>
            <a:srgbClr val="EA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Berdasarkan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Agregasi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Kab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/Kota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54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F5935A-38D6-933F-4331-FE555723C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6958" b="6958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54B1E-9B91-9032-F7C7-0BA52D9EB800}"/>
              </a:ext>
            </a:extLst>
          </p:cNvPr>
          <p:cNvSpPr/>
          <p:nvPr/>
        </p:nvSpPr>
        <p:spPr>
          <a:xfrm>
            <a:off x="228600" y="194823"/>
            <a:ext cx="7075714" cy="13255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710257-9828-DE42-F5B2-4A888CE51CDD}"/>
              </a:ext>
            </a:extLst>
          </p:cNvPr>
          <p:cNvSpPr/>
          <p:nvPr/>
        </p:nvSpPr>
        <p:spPr>
          <a:xfrm>
            <a:off x="1174133" y="2476583"/>
            <a:ext cx="3579139" cy="3376690"/>
          </a:xfrm>
          <a:prstGeom prst="rect">
            <a:avLst/>
          </a:prstGeom>
          <a:solidFill>
            <a:srgbClr val="E1982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1. Banten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2. Papua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3. Sulawesi Tengah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4. </a:t>
            </a:r>
            <a:r>
              <a:rPr lang="en-AU" sz="2000" dirty="0" err="1">
                <a:solidFill>
                  <a:schemeClr val="bg1"/>
                </a:solidFill>
                <a:latin typeface="+mj-lt"/>
              </a:rPr>
              <a:t>Jawa</a:t>
            </a:r>
            <a:r>
              <a:rPr lang="en-AU" sz="2000" dirty="0">
                <a:solidFill>
                  <a:schemeClr val="bg1"/>
                </a:solidFill>
                <a:latin typeface="+mj-lt"/>
              </a:rPr>
              <a:t> Tengah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5. </a:t>
            </a:r>
            <a:r>
              <a:rPr lang="en-AU" sz="2000" dirty="0" err="1">
                <a:solidFill>
                  <a:schemeClr val="bg1"/>
                </a:solidFill>
                <a:latin typeface="+mj-lt"/>
              </a:rPr>
              <a:t>Jawa</a:t>
            </a:r>
            <a:r>
              <a:rPr lang="en-AU" sz="2000" dirty="0">
                <a:solidFill>
                  <a:schemeClr val="bg1"/>
                </a:solidFill>
                <a:latin typeface="+mj-lt"/>
              </a:rPr>
              <a:t> Barat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6. Aceh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7. DI. Yogyakarta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8. Sulawesi Utara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9. Maluku Utara</a:t>
            </a:r>
          </a:p>
          <a:p>
            <a:pPr marL="174625"/>
            <a:r>
              <a:rPr lang="en-AU" sz="2000" dirty="0">
                <a:solidFill>
                  <a:schemeClr val="bg1"/>
                </a:solidFill>
                <a:latin typeface="+mj-lt"/>
              </a:rPr>
              <a:t>10. Nusa Tenggara Barat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16BD77-7FDB-5B46-A1DA-EAF8773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03" y="459948"/>
            <a:ext cx="11040067" cy="83304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IKP PROVINSI TERTINGGI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2900" dirty="0"/>
              <a:t>DIMENSI PENYELENGGARAAN PEMILU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49C192-DCB6-90C9-9833-A6C9287799D4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372DF-4C79-B140-FF93-6B60CA7792B2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0DDD46-7938-3722-2734-FD228C1D0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EBBF478-0D5B-3307-59CB-1E0C85AF5351}"/>
              </a:ext>
            </a:extLst>
          </p:cNvPr>
          <p:cNvSpPr/>
          <p:nvPr/>
        </p:nvSpPr>
        <p:spPr>
          <a:xfrm rot="16200000">
            <a:off x="4024434" y="1857771"/>
            <a:ext cx="656268" cy="581356"/>
          </a:xfrm>
          <a:prstGeom prst="rtTriangle">
            <a:avLst/>
          </a:prstGeom>
          <a:solidFill>
            <a:srgbClr val="A1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4061F18-DE43-A563-1093-D4D8C10F9CBA}"/>
              </a:ext>
            </a:extLst>
          </p:cNvPr>
          <p:cNvSpPr/>
          <p:nvPr/>
        </p:nvSpPr>
        <p:spPr>
          <a:xfrm rot="10800000">
            <a:off x="4098482" y="5853272"/>
            <a:ext cx="547240" cy="544779"/>
          </a:xfrm>
          <a:prstGeom prst="rtTriangle">
            <a:avLst/>
          </a:prstGeom>
          <a:solidFill>
            <a:srgbClr val="A1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1F082-9186-AFC1-F91C-4FC84F8C2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246" y="1820314"/>
            <a:ext cx="6721440" cy="4577738"/>
          </a:xfrm>
          <a:prstGeom prst="rect">
            <a:avLst/>
          </a:prstGeom>
          <a:effectLst>
            <a:outerShdw blurRad="254000" dist="1270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011C1-CF21-9656-508C-2CFFB173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t>17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E0E7C6-4BDD-AF2A-776F-6EAA8CF187BF}"/>
              </a:ext>
            </a:extLst>
          </p:cNvPr>
          <p:cNvSpPr/>
          <p:nvPr/>
        </p:nvSpPr>
        <p:spPr>
          <a:xfrm>
            <a:off x="7115217" y="2209801"/>
            <a:ext cx="3509240" cy="255896"/>
          </a:xfrm>
          <a:prstGeom prst="rect">
            <a:avLst/>
          </a:prstGeom>
          <a:solidFill>
            <a:srgbClr val="EA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Berdasarkan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Agregasi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Kab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/Kota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461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F5935A-38D6-933F-4331-FE555723C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6958" b="6958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54B1E-9B91-9032-F7C7-0BA52D9EB800}"/>
              </a:ext>
            </a:extLst>
          </p:cNvPr>
          <p:cNvSpPr/>
          <p:nvPr/>
        </p:nvSpPr>
        <p:spPr>
          <a:xfrm>
            <a:off x="228600" y="194823"/>
            <a:ext cx="7075714" cy="13255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710257-9828-DE42-F5B2-4A888CE51CDD}"/>
              </a:ext>
            </a:extLst>
          </p:cNvPr>
          <p:cNvSpPr/>
          <p:nvPr/>
        </p:nvSpPr>
        <p:spPr>
          <a:xfrm>
            <a:off x="1174133" y="2476583"/>
            <a:ext cx="3579139" cy="3376690"/>
          </a:xfrm>
          <a:prstGeom prst="rect">
            <a:avLst/>
          </a:prstGeom>
          <a:solidFill>
            <a:schemeClr val="tx1">
              <a:lumMod val="50000"/>
              <a:lumOff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DKI Jakarta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DI. Yogyakarta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Maluku Utara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 err="1">
                <a:latin typeface="+mj-lt"/>
              </a:rPr>
              <a:t>Jawa</a:t>
            </a:r>
            <a:r>
              <a:rPr lang="en-US" sz="2000" b="1" dirty="0">
                <a:latin typeface="+mj-lt"/>
              </a:rPr>
              <a:t> Barat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Kalimantan Barat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Banten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Sulawesi Tengah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Papua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Nusa Tenggara Barat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 err="1">
                <a:latin typeface="+mj-lt"/>
              </a:rPr>
              <a:t>Kepulauan</a:t>
            </a:r>
            <a:r>
              <a:rPr lang="en-US" sz="2000" b="1" dirty="0">
                <a:latin typeface="+mj-lt"/>
              </a:rPr>
              <a:t> Riau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16BD77-7FDB-5B46-A1DA-EAF8773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03" y="459948"/>
            <a:ext cx="11040067" cy="83304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IKP PROVINSI TERTINGGI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2900" dirty="0"/>
              <a:t>DIMENSI KONTESTASI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49C192-DCB6-90C9-9833-A6C9287799D4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372DF-4C79-B140-FF93-6B60CA7792B2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0DDD46-7938-3722-2734-FD228C1D0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EBBF478-0D5B-3307-59CB-1E0C85AF5351}"/>
              </a:ext>
            </a:extLst>
          </p:cNvPr>
          <p:cNvSpPr/>
          <p:nvPr/>
        </p:nvSpPr>
        <p:spPr>
          <a:xfrm rot="16200000">
            <a:off x="4024434" y="1857771"/>
            <a:ext cx="656268" cy="581356"/>
          </a:xfrm>
          <a:prstGeom prst="rtTriangle">
            <a:avLst/>
          </a:prstGeom>
          <a:solidFill>
            <a:srgbClr val="A1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4061F18-DE43-A563-1093-D4D8C10F9CBA}"/>
              </a:ext>
            </a:extLst>
          </p:cNvPr>
          <p:cNvSpPr/>
          <p:nvPr/>
        </p:nvSpPr>
        <p:spPr>
          <a:xfrm rot="10800000">
            <a:off x="4098482" y="5853272"/>
            <a:ext cx="547240" cy="544779"/>
          </a:xfrm>
          <a:prstGeom prst="rtTriangle">
            <a:avLst/>
          </a:prstGeom>
          <a:solidFill>
            <a:srgbClr val="A1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C4DBD-5B28-1B59-50FF-2D40F56BA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245" y="1820315"/>
            <a:ext cx="6612583" cy="4578462"/>
          </a:xfrm>
          <a:prstGeom prst="rect">
            <a:avLst/>
          </a:prstGeom>
          <a:effectLst>
            <a:outerShdw blurRad="254000" dist="1270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4CFF92F-C957-D8ED-F5F2-5BC7F24D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t>18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A56F17-32DB-DBD2-006C-0962ABA2050C}"/>
              </a:ext>
            </a:extLst>
          </p:cNvPr>
          <p:cNvSpPr/>
          <p:nvPr/>
        </p:nvSpPr>
        <p:spPr>
          <a:xfrm>
            <a:off x="7115217" y="2209801"/>
            <a:ext cx="3509240" cy="255896"/>
          </a:xfrm>
          <a:prstGeom prst="rect">
            <a:avLst/>
          </a:prstGeom>
          <a:solidFill>
            <a:srgbClr val="EA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Berdasarkan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Agregasi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Kab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/Kota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22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F5935A-38D6-933F-4331-FE555723C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6958" b="6958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54B1E-9B91-9032-F7C7-0BA52D9EB800}"/>
              </a:ext>
            </a:extLst>
          </p:cNvPr>
          <p:cNvSpPr/>
          <p:nvPr/>
        </p:nvSpPr>
        <p:spPr>
          <a:xfrm>
            <a:off x="228600" y="194823"/>
            <a:ext cx="7075714" cy="13255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710257-9828-DE42-F5B2-4A888CE51CDD}"/>
              </a:ext>
            </a:extLst>
          </p:cNvPr>
          <p:cNvSpPr/>
          <p:nvPr/>
        </p:nvSpPr>
        <p:spPr>
          <a:xfrm>
            <a:off x="1174133" y="2476583"/>
            <a:ext cx="3579139" cy="3376690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Papua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Kalimantan Selatan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Kalimantan Barat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 err="1">
                <a:latin typeface="+mj-lt"/>
              </a:rPr>
              <a:t>Kep</a:t>
            </a:r>
            <a:r>
              <a:rPr lang="en-US" sz="2000" b="1" dirty="0">
                <a:latin typeface="+mj-lt"/>
              </a:rPr>
              <a:t>. Bangka Belitung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Riau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 err="1">
                <a:latin typeface="+mj-lt"/>
              </a:rPr>
              <a:t>Jawa</a:t>
            </a:r>
            <a:r>
              <a:rPr lang="en-US" sz="2000" b="1" dirty="0">
                <a:latin typeface="+mj-lt"/>
              </a:rPr>
              <a:t> Barat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Bali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Sulawesi Utara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Nusa Tenggara Timur</a:t>
            </a:r>
          </a:p>
          <a:p>
            <a:pPr marL="571500" indent="-457200">
              <a:lnSpc>
                <a:spcPct val="90000"/>
              </a:lnSpc>
              <a:buAutoNum type="arabicPeriod"/>
            </a:pPr>
            <a:r>
              <a:rPr lang="en-US" sz="2000" b="1" dirty="0">
                <a:latin typeface="+mj-lt"/>
              </a:rPr>
              <a:t>Kalimantan Utara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16BD77-7FDB-5B46-A1DA-EAF8773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03" y="459948"/>
            <a:ext cx="11040067" cy="83304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IKP PROVINSI TERTINGGI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2900" dirty="0"/>
              <a:t>DIMENSI PARTISIPASI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49C192-DCB6-90C9-9833-A6C9287799D4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372DF-4C79-B140-FF93-6B60CA7792B2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0DDD46-7938-3722-2734-FD228C1D0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EBBF478-0D5B-3307-59CB-1E0C85AF5351}"/>
              </a:ext>
            </a:extLst>
          </p:cNvPr>
          <p:cNvSpPr/>
          <p:nvPr/>
        </p:nvSpPr>
        <p:spPr>
          <a:xfrm rot="16200000">
            <a:off x="4024434" y="1857771"/>
            <a:ext cx="656268" cy="581356"/>
          </a:xfrm>
          <a:prstGeom prst="rtTriangle">
            <a:avLst/>
          </a:prstGeom>
          <a:solidFill>
            <a:srgbClr val="A1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4061F18-DE43-A563-1093-D4D8C10F9CBA}"/>
              </a:ext>
            </a:extLst>
          </p:cNvPr>
          <p:cNvSpPr/>
          <p:nvPr/>
        </p:nvSpPr>
        <p:spPr>
          <a:xfrm rot="10800000">
            <a:off x="4098482" y="5853272"/>
            <a:ext cx="547240" cy="544779"/>
          </a:xfrm>
          <a:prstGeom prst="rtTriangle">
            <a:avLst/>
          </a:prstGeom>
          <a:solidFill>
            <a:srgbClr val="A1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F02E4-BD58-E2BD-731A-52BC20F33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246" y="1820315"/>
            <a:ext cx="6721440" cy="461411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76ABF85-6D04-6CC5-588D-1D927984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t>19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F163D-0FBA-6351-AB2C-52956C6D5E29}"/>
              </a:ext>
            </a:extLst>
          </p:cNvPr>
          <p:cNvSpPr/>
          <p:nvPr/>
        </p:nvSpPr>
        <p:spPr>
          <a:xfrm>
            <a:off x="7158761" y="2253343"/>
            <a:ext cx="3509240" cy="212354"/>
          </a:xfrm>
          <a:prstGeom prst="rect">
            <a:avLst/>
          </a:prstGeom>
          <a:solidFill>
            <a:srgbClr val="EA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Berdasarkan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Agregasi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Kab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/Kota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6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erson using laptop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53" r="8316" b="8163"/>
          <a:stretch/>
        </p:blipFill>
        <p:spPr>
          <a:xfrm>
            <a:off x="230187" y="0"/>
            <a:ext cx="11961813" cy="6858000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874EEA8-4EAC-009F-1AE2-6591CE4C3B89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9C02FF-32DA-8331-848F-EF3E1EC8CC7A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6D07A9-5734-535D-70EA-B5E2C0EFD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12178"/>
            <a:ext cx="4297680" cy="914400"/>
          </a:xfrm>
        </p:spPr>
        <p:txBody>
          <a:bodyPr anchor="b" anchorCtr="0">
            <a:normAutofit fontScale="90000"/>
          </a:bodyPr>
          <a:lstStyle/>
          <a:p>
            <a:r>
              <a:rPr lang="en-ZA" b="1" dirty="0">
                <a:solidFill>
                  <a:srgbClr val="E19825"/>
                </a:solidFill>
              </a:rPr>
              <a:t>LATAR BELAKANG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081506"/>
            <a:ext cx="4297680" cy="419864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err="1"/>
              <a:t>Amanat</a:t>
            </a:r>
            <a:r>
              <a:rPr lang="en-US" sz="1800" b="1" dirty="0"/>
              <a:t> UUD RI </a:t>
            </a:r>
            <a:r>
              <a:rPr lang="en-US" sz="1800" b="1" dirty="0" err="1"/>
              <a:t>Tahun</a:t>
            </a:r>
            <a:r>
              <a:rPr lang="en-US" sz="1800" b="1" dirty="0"/>
              <a:t> 1945 </a:t>
            </a:r>
            <a:r>
              <a:rPr lang="en-US" sz="1800" b="1" dirty="0" err="1"/>
              <a:t>Pasal</a:t>
            </a:r>
            <a:r>
              <a:rPr lang="en-US" sz="1800" b="1" dirty="0"/>
              <a:t> 22 </a:t>
            </a:r>
            <a:r>
              <a:rPr lang="en-US" sz="1800" b="1" dirty="0" err="1"/>
              <a:t>ayat</a:t>
            </a:r>
            <a:r>
              <a:rPr lang="en-US" sz="1800" b="1" dirty="0"/>
              <a:t> (1) </a:t>
            </a:r>
            <a:r>
              <a:rPr lang="en-US" sz="1800" b="1" dirty="0" err="1"/>
              <a:t>butir</a:t>
            </a:r>
            <a:r>
              <a:rPr lang="en-US" sz="1800" b="1" dirty="0"/>
              <a:t> a: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“</a:t>
            </a:r>
            <a:r>
              <a:rPr lang="en-US" sz="1800" dirty="0" err="1"/>
              <a:t>Pemilihan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</a:t>
            </a:r>
            <a:r>
              <a:rPr lang="en-US" sz="1800" dirty="0" err="1"/>
              <a:t>dilaksanakan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langsung</a:t>
            </a:r>
            <a:r>
              <a:rPr lang="en-US" sz="1800" dirty="0"/>
              <a:t>, </a:t>
            </a:r>
            <a:r>
              <a:rPr lang="en-US" sz="1800" dirty="0" err="1"/>
              <a:t>umum</a:t>
            </a:r>
            <a:r>
              <a:rPr lang="en-US" sz="1800" dirty="0"/>
              <a:t>, </a:t>
            </a:r>
            <a:r>
              <a:rPr lang="en-US" sz="1800" dirty="0" err="1"/>
              <a:t>bebas</a:t>
            </a:r>
            <a:r>
              <a:rPr lang="en-US" sz="1800" dirty="0"/>
              <a:t>, </a:t>
            </a:r>
            <a:r>
              <a:rPr lang="en-US" sz="1800" dirty="0" err="1"/>
              <a:t>jujur</a:t>
            </a:r>
            <a:r>
              <a:rPr lang="en-US" sz="1800" dirty="0"/>
              <a:t>, dan </a:t>
            </a:r>
            <a:r>
              <a:rPr lang="en-US" sz="1800" dirty="0" err="1"/>
              <a:t>adil</a:t>
            </a:r>
            <a:r>
              <a:rPr lang="en-US" sz="1800" dirty="0"/>
              <a:t> </a:t>
            </a:r>
            <a:r>
              <a:rPr lang="en-US" sz="1800" dirty="0" err="1"/>
              <a:t>setiap</a:t>
            </a:r>
            <a:r>
              <a:rPr lang="en-US" sz="1800" dirty="0"/>
              <a:t> lima </a:t>
            </a:r>
            <a:r>
              <a:rPr lang="en-US" sz="1800" dirty="0" err="1"/>
              <a:t>tahun</a:t>
            </a:r>
            <a:r>
              <a:rPr lang="en-US" sz="1800" dirty="0"/>
              <a:t> </a:t>
            </a:r>
            <a:r>
              <a:rPr lang="en-US" sz="1800" dirty="0" err="1"/>
              <a:t>sekali</a:t>
            </a:r>
            <a:r>
              <a:rPr lang="en-US" sz="1800" dirty="0"/>
              <a:t>”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 err="1"/>
              <a:t>Amanat</a:t>
            </a:r>
            <a:r>
              <a:rPr lang="en-US" sz="1800" b="1" dirty="0"/>
              <a:t> UU No 7 </a:t>
            </a:r>
            <a:r>
              <a:rPr lang="en-US" sz="1800" b="1" dirty="0" err="1"/>
              <a:t>Tahun</a:t>
            </a:r>
            <a:r>
              <a:rPr lang="en-US" sz="1800" b="1" dirty="0"/>
              <a:t> 2017 </a:t>
            </a:r>
            <a:r>
              <a:rPr lang="en-US" sz="1800" b="1" dirty="0" err="1"/>
              <a:t>Pasal</a:t>
            </a:r>
            <a:r>
              <a:rPr lang="en-US" sz="1800" b="1" dirty="0"/>
              <a:t> 94 </a:t>
            </a:r>
            <a:r>
              <a:rPr lang="en-US" sz="1800" b="1" dirty="0" err="1"/>
              <a:t>ayat</a:t>
            </a:r>
            <a:r>
              <a:rPr lang="en-US" sz="1800" b="1" dirty="0"/>
              <a:t> (1) </a:t>
            </a:r>
            <a:r>
              <a:rPr lang="en-US" sz="1800" b="1" dirty="0" err="1"/>
              <a:t>butir</a:t>
            </a:r>
            <a:r>
              <a:rPr lang="en-US" sz="1800" b="1" dirty="0"/>
              <a:t> a: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“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pencegahan</a:t>
            </a:r>
            <a:r>
              <a:rPr lang="en-US" sz="1800" dirty="0"/>
              <a:t> </a:t>
            </a:r>
            <a:r>
              <a:rPr lang="en-US" sz="1800" dirty="0" err="1"/>
              <a:t>pelanggaran</a:t>
            </a:r>
            <a:r>
              <a:rPr lang="en-US" sz="1800" dirty="0"/>
              <a:t> </a:t>
            </a:r>
            <a:r>
              <a:rPr lang="en-US" sz="1800" dirty="0" err="1"/>
              <a:t>Pemilu</a:t>
            </a:r>
            <a:r>
              <a:rPr lang="en-US" sz="1800" dirty="0"/>
              <a:t> dan </a:t>
            </a:r>
            <a:r>
              <a:rPr lang="en-US" sz="1800" dirty="0" err="1"/>
              <a:t>pencegahan</a:t>
            </a:r>
            <a:r>
              <a:rPr lang="en-US" sz="1800" dirty="0"/>
              <a:t> </a:t>
            </a:r>
            <a:r>
              <a:rPr lang="en-US" sz="1800" dirty="0" err="1"/>
              <a:t>sengketa</a:t>
            </a:r>
            <a:r>
              <a:rPr lang="en-US" sz="1800" dirty="0"/>
              <a:t> </a:t>
            </a:r>
            <a:r>
              <a:rPr lang="en-US" sz="1800" dirty="0" err="1"/>
              <a:t>Pemilu</a:t>
            </a:r>
            <a:r>
              <a:rPr lang="en-US" sz="1800" dirty="0"/>
              <a:t>, </a:t>
            </a:r>
            <a:r>
              <a:rPr lang="en-US" sz="1800" dirty="0" err="1"/>
              <a:t>Bawaslu</a:t>
            </a:r>
            <a:r>
              <a:rPr lang="en-US" sz="1800" dirty="0"/>
              <a:t> </a:t>
            </a:r>
            <a:r>
              <a:rPr lang="en-US" sz="1800" dirty="0" err="1"/>
              <a:t>bertugas</a:t>
            </a:r>
            <a:r>
              <a:rPr lang="en-US" sz="1800" dirty="0"/>
              <a:t>: </a:t>
            </a:r>
            <a:r>
              <a:rPr lang="en-US" sz="1800" dirty="0" err="1"/>
              <a:t>Mengidentifikasi</a:t>
            </a:r>
            <a:r>
              <a:rPr lang="en-US" sz="1800" dirty="0"/>
              <a:t> dan </a:t>
            </a:r>
            <a:r>
              <a:rPr lang="en-US" sz="1800" dirty="0" err="1"/>
              <a:t>memetakan</a:t>
            </a:r>
            <a:r>
              <a:rPr lang="en-US" sz="1800" dirty="0"/>
              <a:t> </a:t>
            </a:r>
            <a:r>
              <a:rPr lang="en-US" sz="1800" dirty="0" err="1"/>
              <a:t>potensi</a:t>
            </a:r>
            <a:r>
              <a:rPr lang="en-US" sz="1800" dirty="0"/>
              <a:t> </a:t>
            </a:r>
            <a:r>
              <a:rPr lang="en-US" sz="1800" dirty="0" err="1"/>
              <a:t>kerawanan</a:t>
            </a:r>
            <a:r>
              <a:rPr lang="en-US" sz="1800" dirty="0"/>
              <a:t>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pelanggaran</a:t>
            </a:r>
            <a:r>
              <a:rPr lang="en-US" sz="1800" dirty="0"/>
              <a:t> </a:t>
            </a:r>
            <a:r>
              <a:rPr lang="en-US" sz="1800" dirty="0" err="1"/>
              <a:t>Pemilu</a:t>
            </a:r>
            <a:r>
              <a:rPr lang="en-US" sz="1800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27644" y="1062319"/>
            <a:ext cx="1737360" cy="5659156"/>
          </a:xfr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7200" dirty="0"/>
              <a:t>DASAR HUKUM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4ECBD36-BCD0-6077-0B6E-2D2C4BBFCDEF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-13" t="20895" r="13" b="45347"/>
          <a:stretch/>
        </p:blipFill>
        <p:spPr>
          <a:xfrm>
            <a:off x="1524" y="2258568"/>
            <a:ext cx="12188952" cy="27432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20</a:t>
            </a:fld>
            <a:endParaRPr lang="en-ZA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2314"/>
            <a:ext cx="10515600" cy="16749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j-lt"/>
              </a:rPr>
              <a:t>INDEKS KERAWANAN PEMILU (IKP)</a:t>
            </a:r>
            <a:br>
              <a:rPr lang="en-US" b="1" dirty="0">
                <a:latin typeface="+mj-lt"/>
              </a:rPr>
            </a:br>
            <a:r>
              <a:rPr lang="en-US" sz="6700" b="1" dirty="0">
                <a:solidFill>
                  <a:srgbClr val="E19825"/>
                </a:solidFill>
                <a:latin typeface="+mj-lt"/>
              </a:rPr>
              <a:t>TINGKAT KABUPATEN/KOTA</a:t>
            </a:r>
            <a:endParaRPr lang="en-US" b="1" dirty="0">
              <a:solidFill>
                <a:srgbClr val="E19825"/>
              </a:solidFill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E1894C-DB8A-0828-C19C-C8C61BBA27ED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EB3FA0-0AAA-1BCE-0227-78E62A1ED73C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1F131AE-778A-393E-7974-BFECE139E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290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F5935A-38D6-933F-4331-FE555723C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6958" b="6958"/>
          <a:stretch>
            <a:fillRect/>
          </a:stretch>
        </p:blipFill>
        <p:spPr/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43B8C7-2B61-011C-A1C5-D2F3127D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3638" r="23638"/>
          <a:stretch/>
        </p:blipFill>
        <p:spPr bwMode="auto">
          <a:xfrm>
            <a:off x="6747165" y="0"/>
            <a:ext cx="54448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54B1E-9B91-9032-F7C7-0BA52D9EB800}"/>
              </a:ext>
            </a:extLst>
          </p:cNvPr>
          <p:cNvSpPr/>
          <p:nvPr/>
        </p:nvSpPr>
        <p:spPr>
          <a:xfrm>
            <a:off x="228600" y="194823"/>
            <a:ext cx="6879771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710257-9828-DE42-F5B2-4A888CE51CDD}"/>
              </a:ext>
            </a:extLst>
          </p:cNvPr>
          <p:cNvSpPr/>
          <p:nvPr/>
        </p:nvSpPr>
        <p:spPr>
          <a:xfrm>
            <a:off x="4164549" y="1809893"/>
            <a:ext cx="2448233" cy="44843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AU" sz="2800" b="1" dirty="0">
                <a:solidFill>
                  <a:srgbClr val="FF0000"/>
                </a:solidFill>
                <a:latin typeface="+mj-lt"/>
              </a:rPr>
              <a:t>RAWAN TINGGI:</a:t>
            </a:r>
          </a:p>
          <a:p>
            <a:pPr marL="174625"/>
            <a:endParaRPr lang="en-AU" sz="24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Range:</a:t>
            </a: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49,33 – 100 </a:t>
            </a:r>
            <a:endParaRPr lang="en-AU" sz="2400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16BD77-7FDB-5B46-A1DA-EAF8773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03" y="459948"/>
            <a:ext cx="11040067" cy="83304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PENENTUAN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rgbClr val="00B050"/>
                </a:solidFill>
              </a:rPr>
              <a:t>(KATEGORISASI KERAWANAN)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49C192-DCB6-90C9-9833-A6C9287799D4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372DF-4C79-B140-FF93-6B60CA7792B2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0DDD46-7938-3722-2734-FD228C1D0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E625AB-E826-2B0B-5885-A3AB4630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t>21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Rectangle 40">
            <a:extLst>
              <a:ext uri="{FF2B5EF4-FFF2-40B4-BE49-F238E27FC236}">
                <a16:creationId xmlns:a16="http://schemas.microsoft.com/office/drawing/2014/main" id="{F8E0CE29-9EAE-A740-A2CC-AF44FA72D172}"/>
              </a:ext>
            </a:extLst>
          </p:cNvPr>
          <p:cNvSpPr/>
          <p:nvPr/>
        </p:nvSpPr>
        <p:spPr>
          <a:xfrm>
            <a:off x="6839858" y="1809893"/>
            <a:ext cx="2448233" cy="44843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AU" sz="2800" b="1" dirty="0">
                <a:solidFill>
                  <a:srgbClr val="D89430"/>
                </a:solidFill>
                <a:latin typeface="+mj-lt"/>
              </a:rPr>
              <a:t>RAWAN SEDANG</a:t>
            </a:r>
            <a:r>
              <a:rPr lang="en-AU" sz="2800" b="1" dirty="0">
                <a:solidFill>
                  <a:srgbClr val="FFC000"/>
                </a:solidFill>
                <a:latin typeface="+mj-lt"/>
              </a:rPr>
              <a:t>:</a:t>
            </a:r>
          </a:p>
          <a:p>
            <a:pPr marL="174625"/>
            <a:endParaRPr lang="en-AU" sz="24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Range:</a:t>
            </a: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13,47 – 49,32</a:t>
            </a:r>
          </a:p>
        </p:txBody>
      </p:sp>
      <p:sp>
        <p:nvSpPr>
          <p:cNvPr id="15" name="Rectangle 40">
            <a:extLst>
              <a:ext uri="{FF2B5EF4-FFF2-40B4-BE49-F238E27FC236}">
                <a16:creationId xmlns:a16="http://schemas.microsoft.com/office/drawing/2014/main" id="{F6E925D9-31FE-E84D-860D-80F6D6C932AE}"/>
              </a:ext>
            </a:extLst>
          </p:cNvPr>
          <p:cNvSpPr/>
          <p:nvPr/>
        </p:nvSpPr>
        <p:spPr>
          <a:xfrm>
            <a:off x="9515167" y="1809893"/>
            <a:ext cx="2448233" cy="44843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AU" sz="2800" b="1" dirty="0">
                <a:solidFill>
                  <a:srgbClr val="0388A6"/>
                </a:solidFill>
                <a:latin typeface="+mj-lt"/>
              </a:rPr>
              <a:t>RAWAN RENDAH:</a:t>
            </a:r>
          </a:p>
          <a:p>
            <a:pPr marL="174625"/>
            <a:endParaRPr lang="en-AU" sz="24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Range:</a:t>
            </a: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0 – 13,46 </a:t>
            </a:r>
            <a:endParaRPr lang="en-AU" sz="2400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6" name="Rectangle 40">
            <a:extLst>
              <a:ext uri="{FF2B5EF4-FFF2-40B4-BE49-F238E27FC236}">
                <a16:creationId xmlns:a16="http://schemas.microsoft.com/office/drawing/2014/main" id="{2F2801E1-1B87-5948-92E0-5EB2BD7AE95B}"/>
              </a:ext>
            </a:extLst>
          </p:cNvPr>
          <p:cNvSpPr/>
          <p:nvPr/>
        </p:nvSpPr>
        <p:spPr>
          <a:xfrm>
            <a:off x="457200" y="1809893"/>
            <a:ext cx="2898747" cy="44843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algn="ctr"/>
            <a:r>
              <a:rPr lang="en-AU" sz="2600" b="1" dirty="0">
                <a:solidFill>
                  <a:schemeClr val="tx2"/>
                </a:solidFill>
                <a:latin typeface="+mj-lt"/>
              </a:rPr>
              <a:t>RATA-RATA IKP KAB/KOTA:</a:t>
            </a:r>
          </a:p>
          <a:p>
            <a:pPr marL="174625" algn="ctr"/>
            <a:r>
              <a:rPr lang="en-AU" sz="3200" b="1" dirty="0">
                <a:solidFill>
                  <a:schemeClr val="tx2"/>
                </a:solidFill>
                <a:latin typeface="+mj-lt"/>
              </a:rPr>
              <a:t>31,39</a:t>
            </a:r>
          </a:p>
          <a:p>
            <a:pPr marL="174625"/>
            <a:endParaRPr lang="en-AU" sz="26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 algn="ctr"/>
            <a:r>
              <a:rPr lang="en-AU" sz="2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SIMPANGAN BAKU:</a:t>
            </a:r>
          </a:p>
          <a:p>
            <a:pPr marL="174625" algn="ctr"/>
            <a:r>
              <a:rPr lang="en-AU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17,93</a:t>
            </a:r>
            <a:endParaRPr lang="en-AU" sz="3200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912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D2CF8C-DA1C-00D2-7BAF-24199F254DB9}"/>
              </a:ext>
            </a:extLst>
          </p:cNvPr>
          <p:cNvSpPr/>
          <p:nvPr/>
        </p:nvSpPr>
        <p:spPr>
          <a:xfrm>
            <a:off x="228599" y="194823"/>
            <a:ext cx="6879771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16BD77-7FDB-5B46-A1DA-EAF8773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03" y="459948"/>
            <a:ext cx="11040067" cy="8330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TINGKAT IKP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E19825"/>
                </a:solidFill>
              </a:rPr>
              <a:t>KABUPATEN/KOTA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F3AAC1-4800-6845-FDDE-59B9C109C037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CA73F0-82ED-AFCB-64F4-DA5E37E75BAD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7B70CF-8728-70A7-3452-7D5F268CE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5532213-E892-46E5-F36A-87E67132524C}"/>
              </a:ext>
            </a:extLst>
          </p:cNvPr>
          <p:cNvSpPr/>
          <p:nvPr/>
        </p:nvSpPr>
        <p:spPr>
          <a:xfrm>
            <a:off x="1644172" y="2017110"/>
            <a:ext cx="1029019" cy="4380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108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C1B86E0-E541-D99B-03D5-88CD18F1DCF2}"/>
              </a:ext>
            </a:extLst>
          </p:cNvPr>
          <p:cNvSpPr/>
          <p:nvPr/>
        </p:nvSpPr>
        <p:spPr>
          <a:xfrm>
            <a:off x="1098390" y="2221295"/>
            <a:ext cx="6451601" cy="1246678"/>
          </a:xfrm>
          <a:prstGeom prst="rightArrow">
            <a:avLst>
              <a:gd name="adj1" fmla="val 71078"/>
              <a:gd name="adj2" fmla="val 806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4435D28-EE96-66CA-7069-BCD59DC8CBD9}"/>
              </a:ext>
            </a:extLst>
          </p:cNvPr>
          <p:cNvSpPr/>
          <p:nvPr/>
        </p:nvSpPr>
        <p:spPr>
          <a:xfrm>
            <a:off x="1098390" y="3584242"/>
            <a:ext cx="9995219" cy="1246678"/>
          </a:xfrm>
          <a:prstGeom prst="rightArrow">
            <a:avLst>
              <a:gd name="adj1" fmla="val 71078"/>
              <a:gd name="adj2" fmla="val 80659"/>
            </a:avLst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88CB745-0D45-D3AB-F1CD-3454D9041AF6}"/>
              </a:ext>
            </a:extLst>
          </p:cNvPr>
          <p:cNvSpPr/>
          <p:nvPr/>
        </p:nvSpPr>
        <p:spPr>
          <a:xfrm>
            <a:off x="1098391" y="4947188"/>
            <a:ext cx="6032500" cy="1246678"/>
          </a:xfrm>
          <a:prstGeom prst="rightArrow">
            <a:avLst>
              <a:gd name="adj1" fmla="val 71078"/>
              <a:gd name="adj2" fmla="val 80659"/>
            </a:avLst>
          </a:prstGeom>
          <a:solidFill>
            <a:srgbClr val="038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4A9898-AF0B-8A40-92F0-1CA4AE9A5D68}"/>
              </a:ext>
            </a:extLst>
          </p:cNvPr>
          <p:cNvSpPr/>
          <p:nvPr/>
        </p:nvSpPr>
        <p:spPr>
          <a:xfrm>
            <a:off x="1644172" y="2017110"/>
            <a:ext cx="2921319" cy="4380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2154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A2AB8-7693-13C0-269B-B9931A8BF1E4}"/>
              </a:ext>
            </a:extLst>
          </p:cNvPr>
          <p:cNvSpPr txBox="1"/>
          <p:nvPr/>
        </p:nvSpPr>
        <p:spPr>
          <a:xfrm>
            <a:off x="1744083" y="2294420"/>
            <a:ext cx="3227123" cy="33112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Rawan Tinggi :</a:t>
            </a:r>
          </a:p>
          <a:p>
            <a:r>
              <a:rPr lang="en-US" sz="2800" dirty="0">
                <a:solidFill>
                  <a:schemeClr val="tx1"/>
                </a:solidFill>
              </a:rPr>
              <a:t>85 </a:t>
            </a:r>
            <a:r>
              <a:rPr lang="en-US" sz="2800" dirty="0" err="1">
                <a:solidFill>
                  <a:schemeClr val="tx1"/>
                </a:solidFill>
              </a:rPr>
              <a:t>Kab</a:t>
            </a:r>
            <a:r>
              <a:rPr lang="en-US" sz="2800" dirty="0">
                <a:solidFill>
                  <a:schemeClr val="tx1"/>
                </a:solidFill>
              </a:rPr>
              <a:t>/</a:t>
            </a:r>
            <a:r>
              <a:rPr lang="en-US" sz="2800" dirty="0" err="1">
                <a:solidFill>
                  <a:schemeClr val="tx1"/>
                </a:solidFill>
              </a:rPr>
              <a:t>kota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rgbClr val="E19825"/>
                </a:solidFill>
              </a:rPr>
              <a:t>Rawan Sedang: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349 </a:t>
            </a:r>
            <a:r>
              <a:rPr lang="en-US" sz="2800" dirty="0" err="1">
                <a:solidFill>
                  <a:schemeClr val="tx1"/>
                </a:solidFill>
              </a:rPr>
              <a:t>Kab</a:t>
            </a:r>
            <a:r>
              <a:rPr lang="en-US" sz="2800" dirty="0">
                <a:solidFill>
                  <a:schemeClr val="tx1"/>
                </a:solidFill>
              </a:rPr>
              <a:t>/</a:t>
            </a:r>
            <a:r>
              <a:rPr lang="en-US" sz="2800" dirty="0" err="1">
                <a:solidFill>
                  <a:schemeClr val="tx1"/>
                </a:solidFill>
              </a:rPr>
              <a:t>kota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388A6"/>
                </a:solidFill>
              </a:rPr>
              <a:t>Rawan </a:t>
            </a:r>
            <a:r>
              <a:rPr lang="en-US" sz="2800" b="1" dirty="0" err="1">
                <a:solidFill>
                  <a:srgbClr val="0388A6"/>
                </a:solidFill>
              </a:rPr>
              <a:t>Rendah</a:t>
            </a:r>
            <a:r>
              <a:rPr lang="en-US" sz="2800" b="1" dirty="0">
                <a:solidFill>
                  <a:srgbClr val="0388A6"/>
                </a:solidFill>
              </a:rPr>
              <a:t>:</a:t>
            </a:r>
          </a:p>
          <a:p>
            <a:r>
              <a:rPr lang="en-US" sz="2800" dirty="0">
                <a:solidFill>
                  <a:schemeClr val="tx1"/>
                </a:solidFill>
              </a:rPr>
              <a:t>80 </a:t>
            </a:r>
            <a:r>
              <a:rPr lang="en-US" sz="2800" dirty="0" err="1">
                <a:solidFill>
                  <a:schemeClr val="tx1"/>
                </a:solidFill>
              </a:rPr>
              <a:t>Kab</a:t>
            </a:r>
            <a:r>
              <a:rPr lang="en-US" sz="2800" dirty="0">
                <a:solidFill>
                  <a:schemeClr val="tx1"/>
                </a:solidFill>
              </a:rPr>
              <a:t>/</a:t>
            </a:r>
            <a:r>
              <a:rPr lang="en-US" sz="2800" dirty="0" err="1">
                <a:solidFill>
                  <a:schemeClr val="tx1"/>
                </a:solidFill>
              </a:rPr>
              <a:t>kota</a:t>
            </a:r>
            <a:endParaRPr kumimoji="0" lang="en-AU" b="1" i="0" u="none" strike="noStrike" kern="1200" cap="none" spc="0" normalizeH="0" baseline="0" noProof="0" dirty="0">
              <a:ln>
                <a:noFill/>
              </a:ln>
              <a:solidFill>
                <a:srgbClr val="323232">
                  <a:lumMod val="90000"/>
                  <a:lumOff val="10000"/>
                </a:srgb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77BF9-5157-B940-0A72-721A77C92F11}"/>
              </a:ext>
            </a:extLst>
          </p:cNvPr>
          <p:cNvSpPr txBox="1"/>
          <p:nvPr/>
        </p:nvSpPr>
        <p:spPr>
          <a:xfrm>
            <a:off x="5187011" y="2569646"/>
            <a:ext cx="1526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(16.54%)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F4BC8C-313C-4D81-01B4-BABEBE8302C3}"/>
              </a:ext>
            </a:extLst>
          </p:cNvPr>
          <p:cNvSpPr txBox="1"/>
          <p:nvPr/>
        </p:nvSpPr>
        <p:spPr>
          <a:xfrm>
            <a:off x="8609413" y="3914441"/>
            <a:ext cx="1620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(67.90%)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E78425-B218-7D65-7A0A-9EB8E50DEF19}"/>
              </a:ext>
            </a:extLst>
          </p:cNvPr>
          <p:cNvSpPr txBox="1"/>
          <p:nvPr/>
        </p:nvSpPr>
        <p:spPr>
          <a:xfrm>
            <a:off x="5187011" y="5295539"/>
            <a:ext cx="1526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(15.56%)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0CDE8C6-9D0F-AD79-A87F-57846C4D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00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9F85-EBA9-A1A4-CBA3-AC40FC94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8" y="36576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E19825"/>
                </a:solidFill>
              </a:rPr>
              <a:t>KERAWANAN KAB/KOTA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 DIMENSI IKP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46C4E-EB78-4656-7809-68C7AC9A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18A10-6E61-89B7-E48B-1E032C286963}"/>
              </a:ext>
            </a:extLst>
          </p:cNvPr>
          <p:cNvSpPr/>
          <p:nvPr/>
        </p:nvSpPr>
        <p:spPr>
          <a:xfrm>
            <a:off x="0" y="506730"/>
            <a:ext cx="835152" cy="103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B0913-311B-B9D7-0DC2-F7F19F5DA130}"/>
              </a:ext>
            </a:extLst>
          </p:cNvPr>
          <p:cNvSpPr/>
          <p:nvPr/>
        </p:nvSpPr>
        <p:spPr>
          <a:xfrm>
            <a:off x="5729256" y="1076292"/>
            <a:ext cx="4905375" cy="436404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78A449-2CD5-1233-4091-66E01FADD6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308" y="2062981"/>
            <a:ext cx="2279868" cy="152193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F5CBAAF-32FE-C774-08F9-D6D97AEED463}"/>
              </a:ext>
            </a:extLst>
          </p:cNvPr>
          <p:cNvSpPr/>
          <p:nvPr/>
        </p:nvSpPr>
        <p:spPr>
          <a:xfrm>
            <a:off x="872707" y="3805251"/>
            <a:ext cx="2279868" cy="533532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88CE21-B36B-7F26-D440-E5F97A28ECAB}"/>
              </a:ext>
            </a:extLst>
          </p:cNvPr>
          <p:cNvSpPr txBox="1"/>
          <p:nvPr/>
        </p:nvSpPr>
        <p:spPr>
          <a:xfrm>
            <a:off x="862308" y="4573339"/>
            <a:ext cx="222800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Tinggi :76 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Kab/kota (14.79%)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Sedang : 370 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Kab/kota (71.98%)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943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Rendah : 68 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Kab/kota (13.23%)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701887-E4F8-4390-0BDB-FC8B2C95C759}"/>
              </a:ext>
            </a:extLst>
          </p:cNvPr>
          <p:cNvSpPr txBox="1"/>
          <p:nvPr/>
        </p:nvSpPr>
        <p:spPr>
          <a:xfrm>
            <a:off x="872707" y="3861772"/>
            <a:ext cx="22694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KONTEKS SOSIAL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DAN POLITIK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41B986-5AAC-4478-DDF6-11E5BC5C5432}"/>
              </a:ext>
            </a:extLst>
          </p:cNvPr>
          <p:cNvSpPr/>
          <p:nvPr/>
        </p:nvSpPr>
        <p:spPr>
          <a:xfrm flipH="1">
            <a:off x="3311973" y="2054684"/>
            <a:ext cx="49695" cy="4296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4FF65-D73F-C839-7686-737277E52571}"/>
              </a:ext>
            </a:extLst>
          </p:cNvPr>
          <p:cNvSpPr/>
          <p:nvPr/>
        </p:nvSpPr>
        <p:spPr>
          <a:xfrm>
            <a:off x="3549254" y="3805251"/>
            <a:ext cx="2279868" cy="5335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4B6232-C71F-CC14-5D0E-E5A1877B3FE0}"/>
              </a:ext>
            </a:extLst>
          </p:cNvPr>
          <p:cNvSpPr txBox="1"/>
          <p:nvPr/>
        </p:nvSpPr>
        <p:spPr>
          <a:xfrm>
            <a:off x="3538855" y="4573339"/>
            <a:ext cx="220707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Tinggi : 84 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Kab/kota (16.34%)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Sedang : 339 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Kab/kota (65.95%)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Rendah : 91 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Kab/kota (17.70%)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E47587-F2BB-1AD9-9F8B-442D7ED660CE}"/>
              </a:ext>
            </a:extLst>
          </p:cNvPr>
          <p:cNvSpPr txBox="1"/>
          <p:nvPr/>
        </p:nvSpPr>
        <p:spPr>
          <a:xfrm>
            <a:off x="3549254" y="3861772"/>
            <a:ext cx="22694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PENYELENGGARAAN PEMILU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7BE74CE-4129-35F3-1346-44CA695CFC42}"/>
              </a:ext>
            </a:extLst>
          </p:cNvPr>
          <p:cNvSpPr/>
          <p:nvPr/>
        </p:nvSpPr>
        <p:spPr>
          <a:xfrm flipH="1">
            <a:off x="6017285" y="2041077"/>
            <a:ext cx="49695" cy="4296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B49D30-402F-22D4-ED92-AB98C380A4D5}"/>
              </a:ext>
            </a:extLst>
          </p:cNvPr>
          <p:cNvSpPr/>
          <p:nvPr/>
        </p:nvSpPr>
        <p:spPr>
          <a:xfrm>
            <a:off x="6288638" y="3805251"/>
            <a:ext cx="2279868" cy="533532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84E094-228C-5993-3EC6-A84FDE471531}"/>
              </a:ext>
            </a:extLst>
          </p:cNvPr>
          <p:cNvSpPr txBox="1"/>
          <p:nvPr/>
        </p:nvSpPr>
        <p:spPr>
          <a:xfrm>
            <a:off x="6288638" y="3957293"/>
            <a:ext cx="22694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KONTESTASI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E6B5694-7EFE-4AB6-47C3-8D6C551145B9}"/>
              </a:ext>
            </a:extLst>
          </p:cNvPr>
          <p:cNvSpPr/>
          <p:nvPr/>
        </p:nvSpPr>
        <p:spPr>
          <a:xfrm flipH="1">
            <a:off x="8756668" y="2041077"/>
            <a:ext cx="49695" cy="42965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CCFC04-7DAA-BDB6-8EFD-32CA0B214997}"/>
              </a:ext>
            </a:extLst>
          </p:cNvPr>
          <p:cNvSpPr/>
          <p:nvPr/>
        </p:nvSpPr>
        <p:spPr>
          <a:xfrm>
            <a:off x="9001917" y="3805251"/>
            <a:ext cx="2279868" cy="5335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850EA9-FFDA-0C95-9BF8-71DFA4B1A7F8}"/>
              </a:ext>
            </a:extLst>
          </p:cNvPr>
          <p:cNvSpPr txBox="1"/>
          <p:nvPr/>
        </p:nvSpPr>
        <p:spPr>
          <a:xfrm>
            <a:off x="9001917" y="3948906"/>
            <a:ext cx="22694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PARTISIPASI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D1C260D-C0A1-DF1C-1563-BEB016E18F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4054" y="2062982"/>
            <a:ext cx="2279868" cy="151991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EEF17E1-C0D4-A59A-4F0B-E47088933A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044" t="-204" r="8484" b="40732"/>
          <a:stretch/>
        </p:blipFill>
        <p:spPr>
          <a:xfrm>
            <a:off x="6288637" y="2057083"/>
            <a:ext cx="2279868" cy="151969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2218E7C-9B5D-1D15-2F32-A59A1F65FC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803" t="27540" r="23284" b="18548"/>
          <a:stretch/>
        </p:blipFill>
        <p:spPr>
          <a:xfrm>
            <a:off x="8991517" y="2057083"/>
            <a:ext cx="2270007" cy="1513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3598C-A343-1F51-4FBB-D0535E65D819}"/>
              </a:ext>
            </a:extLst>
          </p:cNvPr>
          <p:cNvSpPr txBox="1"/>
          <p:nvPr/>
        </p:nvSpPr>
        <p:spPr>
          <a:xfrm>
            <a:off x="6197497" y="4573339"/>
            <a:ext cx="227986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Tinggi : 95 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Kab/kota (18.48%)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Sedang : 419 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Kab/kota (81.52%)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Rendah : 0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 Kab/kota (0%)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6FD9-FBB4-D637-61C5-CF7267BEB3B8}"/>
              </a:ext>
            </a:extLst>
          </p:cNvPr>
          <p:cNvSpPr txBox="1"/>
          <p:nvPr/>
        </p:nvSpPr>
        <p:spPr>
          <a:xfrm>
            <a:off x="8921176" y="4573339"/>
            <a:ext cx="229065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Tinggi : 30 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Kab/kota (5.84%)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Sedang : 484 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Kab/kota (94.16%)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82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Rendah : 0 </a:t>
            </a:r>
            <a:r>
              <a:rPr kumimoji="0" lang="it-IT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Kab/kota (0%)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980B19-7305-E69D-F2BE-71222E79CA30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8EBFCC-3477-6B2C-6A87-EB9B507C04F8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597FB1-1138-7553-6089-C3C848C64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50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9F85-EBA9-A1A4-CBA3-AC40FC94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8" y="25598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KABUPATEN/KOTA</a:t>
            </a:r>
            <a:br>
              <a:rPr lang="en-GB" sz="4000" dirty="0"/>
            </a:br>
            <a:r>
              <a:rPr lang="en-GB" sz="4000" dirty="0">
                <a:solidFill>
                  <a:srgbClr val="C00000"/>
                </a:solidFill>
              </a:rPr>
              <a:t>RAWAN TINGGI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46C4E-EB78-4656-7809-68C7AC9A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18A10-6E61-89B7-E48B-1E032C286963}"/>
              </a:ext>
            </a:extLst>
          </p:cNvPr>
          <p:cNvSpPr/>
          <p:nvPr/>
        </p:nvSpPr>
        <p:spPr>
          <a:xfrm>
            <a:off x="0" y="396950"/>
            <a:ext cx="835152" cy="103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B0913-311B-B9D7-0DC2-F7F19F5DA130}"/>
              </a:ext>
            </a:extLst>
          </p:cNvPr>
          <p:cNvSpPr/>
          <p:nvPr/>
        </p:nvSpPr>
        <p:spPr>
          <a:xfrm>
            <a:off x="4925528" y="931697"/>
            <a:ext cx="4905375" cy="436404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980B19-7305-E69D-F2BE-71222E79CA30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8EBFCC-3477-6B2C-6A87-EB9B507C04F8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597FB1-1138-7553-6089-C3C848C64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73FE640-88B7-F2F1-56C4-940F7B30A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348662"/>
              </p:ext>
            </p:extLst>
          </p:nvPr>
        </p:nvGraphicFramePr>
        <p:xfrm>
          <a:off x="876953" y="1496619"/>
          <a:ext cx="2071334" cy="51482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4047">
                  <a:extLst>
                    <a:ext uri="{9D8B030D-6E8A-4147-A177-3AD203B41FA5}">
                      <a16:colId xmlns:a16="http://schemas.microsoft.com/office/drawing/2014/main" val="1026723335"/>
                    </a:ext>
                  </a:extLst>
                </a:gridCol>
                <a:gridCol w="1054379">
                  <a:extLst>
                    <a:ext uri="{9D8B030D-6E8A-4147-A177-3AD203B41FA5}">
                      <a16:colId xmlns:a16="http://schemas.microsoft.com/office/drawing/2014/main" val="2487809526"/>
                    </a:ext>
                  </a:extLst>
                </a:gridCol>
                <a:gridCol w="632908">
                  <a:extLst>
                    <a:ext uri="{9D8B030D-6E8A-4147-A177-3AD203B41FA5}">
                      <a16:colId xmlns:a16="http://schemas.microsoft.com/office/drawing/2014/main" val="2851222795"/>
                    </a:ext>
                  </a:extLst>
                </a:gridCol>
              </a:tblGrid>
              <a:tr h="492935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PROVINSI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SKOR IKP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36301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1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KAB.  INTAN JAYA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4680235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2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KAB.  JAYAWIJAYA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506107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3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KAB.  BANDUNG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91.59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7946057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4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KAB.  YALIMO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86.66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4308129"/>
                  </a:ext>
                </a:extLst>
              </a:tr>
              <a:tr h="306958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5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KAB.  MAPPI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82.13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0289649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6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KOTA BANJARBARU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80.14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4222534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7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KAB.  JAYAPURA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78.05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4232610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8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KAB.  PANDEGLANG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77.74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7360366"/>
                  </a:ext>
                </a:extLst>
              </a:tr>
              <a:tr h="325689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9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KAB.  LABUHANBATU UTARA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76.29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7404375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10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KAB.  MALAKA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76.03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868758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11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KOTA TERNATE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75.30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4948186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12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KOTA SEMARANG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73.26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5325885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13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KAB.  TOLIKARA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72.51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4495885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14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KAB.  SUKOHARJO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70.20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2189952"/>
                  </a:ext>
                </a:extLst>
              </a:tr>
              <a:tr h="325689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15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KAB.  BANGGAI KEPULAUAN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67.72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9501953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16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KAB.  LOMBOK TIMUR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67.57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4167684"/>
                  </a:ext>
                </a:extLst>
              </a:tr>
              <a:tr h="264072">
                <a:tc>
                  <a:txBody>
                    <a:bodyPr/>
                    <a:lstStyle/>
                    <a:p>
                      <a:pPr algn="ctr"/>
                      <a:r>
                        <a:rPr lang="en-GB" sz="900" b="1"/>
                        <a:t>17</a:t>
                      </a:r>
                      <a:endParaRPr lang="en-GB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effectLst/>
                          <a:latin typeface="Calibri" panose="020F0502020204030204" pitchFamily="34" charset="0"/>
                        </a:rPr>
                        <a:t>KAB.  MAJALENGKA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effectLst/>
                          <a:latin typeface="Calibri" panose="020F0502020204030204" pitchFamily="34" charset="0"/>
                        </a:rPr>
                        <a:t>67.14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974272"/>
                  </a:ext>
                </a:extLst>
              </a:tr>
            </a:tbl>
          </a:graphicData>
        </a:graphic>
      </p:graphicFrame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DC118F37-D079-4EFA-3A5E-747D13B74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65785"/>
              </p:ext>
            </p:extLst>
          </p:nvPr>
        </p:nvGraphicFramePr>
        <p:xfrm>
          <a:off x="5203153" y="1496620"/>
          <a:ext cx="2071334" cy="51482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4047">
                  <a:extLst>
                    <a:ext uri="{9D8B030D-6E8A-4147-A177-3AD203B41FA5}">
                      <a16:colId xmlns:a16="http://schemas.microsoft.com/office/drawing/2014/main" val="1026723335"/>
                    </a:ext>
                  </a:extLst>
                </a:gridCol>
                <a:gridCol w="1054379">
                  <a:extLst>
                    <a:ext uri="{9D8B030D-6E8A-4147-A177-3AD203B41FA5}">
                      <a16:colId xmlns:a16="http://schemas.microsoft.com/office/drawing/2014/main" val="2487809526"/>
                    </a:ext>
                  </a:extLst>
                </a:gridCol>
                <a:gridCol w="632908">
                  <a:extLst>
                    <a:ext uri="{9D8B030D-6E8A-4147-A177-3AD203B41FA5}">
                      <a16:colId xmlns:a16="http://schemas.microsoft.com/office/drawing/2014/main" val="2851222795"/>
                    </a:ext>
                  </a:extLst>
                </a:gridCol>
              </a:tblGrid>
              <a:tr h="497222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PROVINSI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SKOR IKP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36301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LOMBOK TENGAH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 dirty="0">
                          <a:effectLst/>
                        </a:rPr>
                        <a:t>61.23</a:t>
                      </a:r>
                      <a:endParaRPr lang="en-GB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4680235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BATANG HARI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 dirty="0">
                          <a:effectLst/>
                        </a:rPr>
                        <a:t>61.18</a:t>
                      </a:r>
                      <a:endParaRPr lang="en-GB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506107"/>
                  </a:ext>
                </a:extLst>
              </a:tr>
              <a:tr h="291387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MIMIKA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 dirty="0">
                          <a:effectLst/>
                        </a:rPr>
                        <a:t>61.18</a:t>
                      </a:r>
                      <a:endParaRPr lang="en-GB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7946057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FAKFAK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 dirty="0">
                          <a:effectLst/>
                        </a:rPr>
                        <a:t>61.04</a:t>
                      </a:r>
                      <a:endParaRPr lang="en-GB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4308129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BANDUNG BARAT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 dirty="0">
                          <a:effectLst/>
                        </a:rPr>
                        <a:t>59.93</a:t>
                      </a:r>
                      <a:endParaRPr lang="en-GB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0289649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MAMBERAMO TENGAH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 dirty="0">
                          <a:effectLst/>
                        </a:rPr>
                        <a:t>59.68</a:t>
                      </a:r>
                      <a:endParaRPr lang="en-GB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4222534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NIAS SELATAN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59.65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4232610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NDUGA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59.55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7360366"/>
                  </a:ext>
                </a:extLst>
              </a:tr>
              <a:tr h="276914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TEMANGGUNG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59.05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7404375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LEBAK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58.78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868758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KOTA SUNGAI PENUH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58.67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4948186"/>
                  </a:ext>
                </a:extLst>
              </a:tr>
              <a:tr h="291387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WONOSOBO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58.35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5325885"/>
                  </a:ext>
                </a:extLst>
              </a:tr>
              <a:tr h="291387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ACEH SELATAN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57.75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4495885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SUMBA TIMUR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57.52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2189952"/>
                  </a:ext>
                </a:extLst>
              </a:tr>
              <a:tr h="276914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KERINCI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57.42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9501953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KOTA JAYAPURA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56.64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4167684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SIGI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56.38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974272"/>
                  </a:ext>
                </a:extLst>
              </a:tr>
            </a:tbl>
          </a:graphicData>
        </a:graphic>
      </p:graphicFrame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43ED7D83-7EBE-93E5-CABB-43A5FA93B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59342"/>
              </p:ext>
            </p:extLst>
          </p:nvPr>
        </p:nvGraphicFramePr>
        <p:xfrm>
          <a:off x="7366253" y="1496619"/>
          <a:ext cx="2087655" cy="517528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0368">
                  <a:extLst>
                    <a:ext uri="{9D8B030D-6E8A-4147-A177-3AD203B41FA5}">
                      <a16:colId xmlns:a16="http://schemas.microsoft.com/office/drawing/2014/main" val="1026723335"/>
                    </a:ext>
                  </a:extLst>
                </a:gridCol>
                <a:gridCol w="1054379">
                  <a:extLst>
                    <a:ext uri="{9D8B030D-6E8A-4147-A177-3AD203B41FA5}">
                      <a16:colId xmlns:a16="http://schemas.microsoft.com/office/drawing/2014/main" val="2487809526"/>
                    </a:ext>
                  </a:extLst>
                </a:gridCol>
                <a:gridCol w="632908">
                  <a:extLst>
                    <a:ext uri="{9D8B030D-6E8A-4147-A177-3AD203B41FA5}">
                      <a16:colId xmlns:a16="http://schemas.microsoft.com/office/drawing/2014/main" val="2851222795"/>
                    </a:ext>
                  </a:extLst>
                </a:gridCol>
              </a:tblGrid>
              <a:tr h="491508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PROVINSI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SKOR IKP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36301"/>
                  </a:ext>
                </a:extLst>
              </a:tr>
              <a:tr h="263308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NABIRE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56.28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4680235"/>
                  </a:ext>
                </a:extLst>
              </a:tr>
              <a:tr h="263308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TUBAN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56.21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506107"/>
                  </a:ext>
                </a:extLst>
              </a:tr>
              <a:tr h="28803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BOJONEGORO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55.76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7946057"/>
                  </a:ext>
                </a:extLst>
              </a:tr>
              <a:tr h="263308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KOTA BEKASI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55.48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4308129"/>
                  </a:ext>
                </a:extLst>
              </a:tr>
              <a:tr h="263308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MAMUJU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54.90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0289649"/>
                  </a:ext>
                </a:extLst>
              </a:tr>
              <a:tr h="28803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KOTA PAREPARE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54.69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4222534"/>
                  </a:ext>
                </a:extLst>
              </a:tr>
              <a:tr h="324746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LAMPUNG TENGAH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54.65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4232610"/>
                  </a:ext>
                </a:extLst>
              </a:tr>
              <a:tr h="263308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SARMI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54.34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7360366"/>
                  </a:ext>
                </a:extLst>
              </a:tr>
              <a:tr h="273733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MAGELANG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54.25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7404375"/>
                  </a:ext>
                </a:extLst>
              </a:tr>
              <a:tr h="263308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PASANGKAYU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 dirty="0">
                          <a:effectLst/>
                        </a:rPr>
                        <a:t>54.21</a:t>
                      </a:r>
                      <a:endParaRPr lang="en-GB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868758"/>
                  </a:ext>
                </a:extLst>
              </a:tr>
              <a:tr h="28963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 dirty="0">
                          <a:effectLst/>
                        </a:rPr>
                        <a:t>KAB.  BOLAANG MONGONDOW SELATAN</a:t>
                      </a:r>
                      <a:endParaRPr lang="en-GB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>
                          <a:effectLst/>
                        </a:rPr>
                        <a:t>54.04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4948186"/>
                  </a:ext>
                </a:extLst>
              </a:tr>
              <a:tr h="28803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KOTA SERANG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 dirty="0">
                          <a:effectLst/>
                        </a:rPr>
                        <a:t>53.32</a:t>
                      </a:r>
                      <a:endParaRPr lang="en-GB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5325885"/>
                  </a:ext>
                </a:extLst>
              </a:tr>
              <a:tr h="28803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KENDAL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>
                          <a:effectLst/>
                        </a:rPr>
                        <a:t>53.25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4495885"/>
                  </a:ext>
                </a:extLst>
              </a:tr>
              <a:tr h="263308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BANYUASIN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>
                          <a:effectLst/>
                        </a:rPr>
                        <a:t>53.19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2189952"/>
                  </a:ext>
                </a:extLst>
              </a:tr>
              <a:tr h="273733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NAGAN RAYA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>
                          <a:effectLst/>
                        </a:rPr>
                        <a:t>53.03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9501953"/>
                  </a:ext>
                </a:extLst>
              </a:tr>
              <a:tr h="263308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SEKADAU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>
                          <a:effectLst/>
                        </a:rPr>
                        <a:t>52.78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4167684"/>
                  </a:ext>
                </a:extLst>
              </a:tr>
              <a:tr h="263308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effectLst/>
                        </a:rPr>
                        <a:t>KAB.  WAKATOBI</a:t>
                      </a:r>
                      <a:endParaRPr lang="en-GB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u="none" strike="noStrike" dirty="0">
                          <a:effectLst/>
                        </a:rPr>
                        <a:t>52.73</a:t>
                      </a:r>
                      <a:endParaRPr lang="en-GB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974272"/>
                  </a:ext>
                </a:extLst>
              </a:tr>
            </a:tbl>
          </a:graphicData>
        </a:graphic>
      </p:graphicFrame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BBAD3A2B-F0CB-DF13-60D2-EA89172D2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24789"/>
              </p:ext>
            </p:extLst>
          </p:nvPr>
        </p:nvGraphicFramePr>
        <p:xfrm>
          <a:off x="9529353" y="1496620"/>
          <a:ext cx="2071334" cy="51647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4047">
                  <a:extLst>
                    <a:ext uri="{9D8B030D-6E8A-4147-A177-3AD203B41FA5}">
                      <a16:colId xmlns:a16="http://schemas.microsoft.com/office/drawing/2014/main" val="1026723335"/>
                    </a:ext>
                  </a:extLst>
                </a:gridCol>
                <a:gridCol w="1054379">
                  <a:extLst>
                    <a:ext uri="{9D8B030D-6E8A-4147-A177-3AD203B41FA5}">
                      <a16:colId xmlns:a16="http://schemas.microsoft.com/office/drawing/2014/main" val="2487809526"/>
                    </a:ext>
                  </a:extLst>
                </a:gridCol>
                <a:gridCol w="632908">
                  <a:extLst>
                    <a:ext uri="{9D8B030D-6E8A-4147-A177-3AD203B41FA5}">
                      <a16:colId xmlns:a16="http://schemas.microsoft.com/office/drawing/2014/main" val="2851222795"/>
                    </a:ext>
                  </a:extLst>
                </a:gridCol>
              </a:tblGrid>
              <a:tr h="474353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PROVINSI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SKOR IKP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36301"/>
                  </a:ext>
                </a:extLst>
              </a:tr>
              <a:tr h="254117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BANGGAI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52.66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4680235"/>
                  </a:ext>
                </a:extLst>
              </a:tr>
              <a:tr h="274886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PASAMAN BARAT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52.66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506107"/>
                  </a:ext>
                </a:extLst>
              </a:tr>
              <a:tr h="277985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KETAPANG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52.27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7946057"/>
                  </a:ext>
                </a:extLst>
              </a:tr>
              <a:tr h="254117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SAMPANG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52.19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4308129"/>
                  </a:ext>
                </a:extLst>
              </a:tr>
              <a:tr h="254117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ALOR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51.83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0289649"/>
                  </a:ext>
                </a:extLst>
              </a:tr>
              <a:tr h="408614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BOLAANG MONGONDOW UTARA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51.75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4222534"/>
                  </a:ext>
                </a:extLst>
              </a:tr>
              <a:tr h="27952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KUTAI KARTANEGARA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51.49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4232610"/>
                  </a:ext>
                </a:extLst>
              </a:tr>
              <a:tr h="254117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KOTA TASIKMALAYA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51.28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7360366"/>
                  </a:ext>
                </a:extLst>
              </a:tr>
              <a:tr h="264178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PACITAN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51.17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7404375"/>
                  </a:ext>
                </a:extLst>
              </a:tr>
              <a:tr h="254117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KUNINGAN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51.10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868758"/>
                  </a:ext>
                </a:extLst>
              </a:tr>
              <a:tr h="274886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KONAWE SELATAN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50.68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4948186"/>
                  </a:ext>
                </a:extLst>
              </a:tr>
              <a:tr h="277985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CIANJUR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50.65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5325885"/>
                  </a:ext>
                </a:extLst>
              </a:tr>
              <a:tr h="277985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KOTA KOTAMOBAGU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50.65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4495885"/>
                  </a:ext>
                </a:extLst>
              </a:tr>
              <a:tr h="27952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KUTAI BARAT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50.33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2189952"/>
                  </a:ext>
                </a:extLst>
              </a:tr>
              <a:tr h="279529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MUNA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49.91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9501953"/>
                  </a:ext>
                </a:extLst>
              </a:tr>
              <a:tr h="254117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ASMAT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49.47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4167684"/>
                  </a:ext>
                </a:extLst>
              </a:tr>
              <a:tr h="254117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JENEPONTO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49.38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974272"/>
                  </a:ext>
                </a:extLst>
              </a:tr>
            </a:tbl>
          </a:graphicData>
        </a:graphic>
      </p:graphicFrame>
      <p:graphicFrame>
        <p:nvGraphicFramePr>
          <p:cNvPr id="21" name="Table 3">
            <a:extLst>
              <a:ext uri="{FF2B5EF4-FFF2-40B4-BE49-F238E27FC236}">
                <a16:creationId xmlns:a16="http://schemas.microsoft.com/office/drawing/2014/main" id="{2D2F566C-A747-77D6-B8FD-6701D3AE0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46165"/>
              </p:ext>
            </p:extLst>
          </p:nvPr>
        </p:nvGraphicFramePr>
        <p:xfrm>
          <a:off x="3040053" y="1496620"/>
          <a:ext cx="2071334" cy="514698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1026723335"/>
                    </a:ext>
                  </a:extLst>
                </a:gridCol>
                <a:gridCol w="1054378">
                  <a:extLst>
                    <a:ext uri="{9D8B030D-6E8A-4147-A177-3AD203B41FA5}">
                      <a16:colId xmlns:a16="http://schemas.microsoft.com/office/drawing/2014/main" val="2487809526"/>
                    </a:ext>
                  </a:extLst>
                </a:gridCol>
                <a:gridCol w="632908">
                  <a:extLst>
                    <a:ext uri="{9D8B030D-6E8A-4147-A177-3AD203B41FA5}">
                      <a16:colId xmlns:a16="http://schemas.microsoft.com/office/drawing/2014/main" val="2851222795"/>
                    </a:ext>
                  </a:extLst>
                </a:gridCol>
              </a:tblGrid>
              <a:tr h="496669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PROVINSI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SKOR IKP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36301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u="none" strike="noStrike">
                          <a:effectLst/>
                        </a:rPr>
                        <a:t>KAB.  PURWOREJO</a:t>
                      </a:r>
                      <a:endParaRPr lang="en-GB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u="none" strike="noStrike" dirty="0">
                          <a:effectLst/>
                        </a:rPr>
                        <a:t>67.11</a:t>
                      </a:r>
                      <a:endParaRPr lang="en-GB" sz="1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4680235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/>
                        <a:t>19</a:t>
                      </a:r>
                      <a:endParaRPr lang="en-GB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u="none" strike="noStrike">
                          <a:effectLst/>
                        </a:rPr>
                        <a:t>KAB.  SIMEULUE</a:t>
                      </a:r>
                      <a:endParaRPr lang="en-GB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u="none" strike="noStrike" dirty="0">
                          <a:effectLst/>
                        </a:rPr>
                        <a:t>67.07</a:t>
                      </a:r>
                      <a:endParaRPr lang="en-GB" sz="1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506107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u="none" strike="noStrike" dirty="0">
                          <a:effectLst/>
                        </a:rPr>
                        <a:t>KAB.  KOTABARU</a:t>
                      </a:r>
                      <a:endParaRPr lang="en-GB" sz="1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u="none" strike="noStrike" dirty="0">
                          <a:effectLst/>
                        </a:rPr>
                        <a:t>65.52</a:t>
                      </a:r>
                      <a:endParaRPr lang="en-GB" sz="1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7946057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TASIKMALAYA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65.42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4308129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KOTA JAKARTA TIMUR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65.14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0289649"/>
                  </a:ext>
                </a:extLst>
              </a:tr>
              <a:tr h="292680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KEPULAUAN YAPEN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64.93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4222534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CIREBON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64.79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4232610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SLEMAN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64.56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7360366"/>
                  </a:ext>
                </a:extLst>
              </a:tr>
              <a:tr h="295071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HALMAHERA TENGAH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64.19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7404375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MALANG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>
                          <a:effectLst/>
                        </a:rPr>
                        <a:t>64.01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868758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AGAM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63.96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4948186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 dirty="0">
                          <a:effectLst/>
                        </a:rPr>
                        <a:t>KAB.  KEDIRI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63.40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5325885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PUNCAK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63.23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4495885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BULUKUMBA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63.19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2189952"/>
                  </a:ext>
                </a:extLst>
              </a:tr>
              <a:tr h="295071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TIMOR TENGAH SELATAN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63.03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9501953"/>
                  </a:ext>
                </a:extLst>
              </a:tr>
              <a:tr h="292680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KOTA BANDAR LAMPUNG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62.90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4167684"/>
                  </a:ext>
                </a:extLst>
              </a:tr>
              <a:tr h="266073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u="none" strike="noStrike">
                          <a:effectLst/>
                        </a:rPr>
                        <a:t>KAB.  PIDIE</a:t>
                      </a:r>
                      <a:endParaRPr lang="en-GB" sz="9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u="none" strike="noStrike" dirty="0">
                          <a:effectLst/>
                        </a:rPr>
                        <a:t>61.80</a:t>
                      </a:r>
                      <a:endParaRPr lang="en-GB" sz="9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974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8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9F85-EBA9-A1A4-CBA3-AC40FC94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8" y="25598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DATA-DATA</a:t>
            </a:r>
            <a:br>
              <a:rPr lang="en-GB" sz="4000" dirty="0"/>
            </a:br>
            <a:r>
              <a:rPr lang="en-GB" sz="4000" dirty="0">
                <a:solidFill>
                  <a:srgbClr val="C00000"/>
                </a:solidFill>
              </a:rPr>
              <a:t>IKP PEMILU DAN PEMILIHAN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46C4E-EB78-4656-7809-68C7AC9A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18A10-6E61-89B7-E48B-1E032C286963}"/>
              </a:ext>
            </a:extLst>
          </p:cNvPr>
          <p:cNvSpPr/>
          <p:nvPr/>
        </p:nvSpPr>
        <p:spPr>
          <a:xfrm>
            <a:off x="0" y="396950"/>
            <a:ext cx="835152" cy="103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B0913-311B-B9D7-0DC2-F7F19F5DA130}"/>
              </a:ext>
            </a:extLst>
          </p:cNvPr>
          <p:cNvSpPr/>
          <p:nvPr/>
        </p:nvSpPr>
        <p:spPr>
          <a:xfrm>
            <a:off x="9316278" y="931697"/>
            <a:ext cx="2199066" cy="436404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980B19-7305-E69D-F2BE-71222E79CA30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8EBFCC-3477-6B2C-6A87-EB9B507C04F8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597FB1-1138-7553-6089-C3C848C64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pic>
        <p:nvPicPr>
          <p:cNvPr id="6" name="Gambar 5">
            <a:extLst>
              <a:ext uri="{FF2B5EF4-FFF2-40B4-BE49-F238E27FC236}">
                <a16:creationId xmlns:a16="http://schemas.microsoft.com/office/drawing/2014/main" id="{57B8D68F-0900-9F47-9D70-F8F3580DA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2" y="668821"/>
            <a:ext cx="5016952" cy="723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5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71AA3-99B2-7367-B226-668200388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15492"/>
          <a:stretch/>
        </p:blipFill>
        <p:spPr>
          <a:xfrm>
            <a:off x="5199" y="0"/>
            <a:ext cx="12186801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70C093D-CDF8-554B-1C6F-0F79EBF0F49F}"/>
              </a:ext>
            </a:extLst>
          </p:cNvPr>
          <p:cNvSpPr/>
          <p:nvPr/>
        </p:nvSpPr>
        <p:spPr>
          <a:xfrm>
            <a:off x="5199" y="0"/>
            <a:ext cx="121868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0" y="2192581"/>
            <a:ext cx="12190476" cy="2743200"/>
          </a:xfrm>
          <a:solidFill>
            <a:schemeClr val="bg1">
              <a:alpha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2314"/>
            <a:ext cx="10515600" cy="1674935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E19825"/>
                </a:solidFill>
                <a:latin typeface="+mj-lt"/>
              </a:rPr>
              <a:t>PENGARUH KERAWANAN</a:t>
            </a:r>
            <a:br>
              <a:rPr lang="en-US" sz="4800" b="1" dirty="0">
                <a:solidFill>
                  <a:srgbClr val="E19825"/>
                </a:solidFill>
                <a:latin typeface="+mj-lt"/>
              </a:rPr>
            </a:b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DAN ISU-ISU STRATEGIS</a:t>
            </a:r>
            <a:b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4800" b="1" dirty="0">
                <a:solidFill>
                  <a:srgbClr val="E19825"/>
                </a:solidFill>
                <a:latin typeface="+mj-lt"/>
              </a:rPr>
              <a:t>DALAM IKP</a:t>
            </a:r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E1894C-DB8A-0828-C19C-C8C61BBA27ED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EB3FA0-0AAA-1BCE-0227-78E62A1ED73C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1F131AE-778A-393E-7974-BFECE139E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747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F820E3-EC42-EE3C-BE86-42F1F945FD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76" cy="6858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BD06D7-5C9B-2FBF-479A-AE5BB6C45B53}"/>
              </a:ext>
            </a:extLst>
          </p:cNvPr>
          <p:cNvSpPr/>
          <p:nvPr/>
        </p:nvSpPr>
        <p:spPr>
          <a:xfrm>
            <a:off x="5310705" y="-15811"/>
            <a:ext cx="6879771" cy="68738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0" y="467515"/>
            <a:ext cx="64008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19825"/>
                </a:solidFill>
              </a:rPr>
              <a:t>PENGARUH KERAWANAN</a:t>
            </a:r>
            <a:br>
              <a:rPr lang="en-US" dirty="0">
                <a:solidFill>
                  <a:srgbClr val="E19825"/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DALAM IKP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72" y="2126180"/>
            <a:ext cx="5943600" cy="4230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800" b="1" dirty="0">
                <a:solidFill>
                  <a:srgbClr val="E19825"/>
                </a:solidFill>
              </a:rPr>
              <a:t>PROVINSI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/>
              <a:t>Penyelenggaraan</a:t>
            </a:r>
            <a:r>
              <a:rPr lang="en-US" b="1" dirty="0"/>
              <a:t> </a:t>
            </a:r>
            <a:r>
              <a:rPr lang="en-US" b="1" dirty="0" err="1"/>
              <a:t>Pemilu</a:t>
            </a:r>
            <a:r>
              <a:rPr lang="en-US" b="1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paling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mempengaruhi</a:t>
            </a:r>
            <a:r>
              <a:rPr lang="en-US" dirty="0"/>
              <a:t> </a:t>
            </a:r>
            <a:r>
              <a:rPr lang="en-US" dirty="0" err="1"/>
              <a:t>kerawanan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54,27 </a:t>
            </a:r>
            <a:r>
              <a:rPr lang="en-US" dirty="0" err="1"/>
              <a:t>diikuti</a:t>
            </a:r>
            <a:r>
              <a:rPr lang="en-US" dirty="0"/>
              <a:t> oleh </a:t>
            </a:r>
            <a:r>
              <a:rPr lang="en-US" b="1" dirty="0" err="1"/>
              <a:t>Konteks</a:t>
            </a:r>
            <a:r>
              <a:rPr lang="en-US" b="1" dirty="0"/>
              <a:t> </a:t>
            </a:r>
            <a:r>
              <a:rPr lang="en-US" b="1" dirty="0" err="1"/>
              <a:t>Sosial</a:t>
            </a:r>
            <a:r>
              <a:rPr lang="en-US" b="1" dirty="0"/>
              <a:t> </a:t>
            </a:r>
            <a:r>
              <a:rPr lang="en-US" b="1" dirty="0" err="1"/>
              <a:t>Politik</a:t>
            </a:r>
            <a:r>
              <a:rPr lang="en-US" b="1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46,55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b="1" dirty="0" err="1"/>
              <a:t>Kontestasi</a:t>
            </a:r>
            <a:r>
              <a:rPr lang="en-US" b="1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40,75 dan </a:t>
            </a:r>
            <a:r>
              <a:rPr lang="en-US" b="1" dirty="0" err="1"/>
              <a:t>Partisipasi</a:t>
            </a:r>
            <a:r>
              <a:rPr lang="en-US" b="1" dirty="0"/>
              <a:t> </a:t>
            </a:r>
            <a:r>
              <a:rPr lang="en-US" b="1" dirty="0" err="1"/>
              <a:t>Politik</a:t>
            </a:r>
            <a:r>
              <a:rPr lang="en-US" b="1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17, 23.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/>
            <a:r>
              <a:rPr lang="en-ID" sz="2400" b="1" dirty="0">
                <a:solidFill>
                  <a:srgbClr val="0388A6"/>
                </a:solidFill>
              </a:rPr>
              <a:t>KABUPATEN/KOTA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/>
              <a:t>Penyelenggaraan</a:t>
            </a:r>
            <a:r>
              <a:rPr lang="en-US" b="1" dirty="0"/>
              <a:t> </a:t>
            </a:r>
            <a:r>
              <a:rPr lang="en-US" b="1" dirty="0" err="1"/>
              <a:t>Pemilu</a:t>
            </a:r>
            <a:r>
              <a:rPr lang="en-US" b="1" dirty="0"/>
              <a:t> </a:t>
            </a:r>
            <a:r>
              <a:rPr lang="en-US" dirty="0"/>
              <a:t>juga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paling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mempengaruhi</a:t>
            </a:r>
            <a:r>
              <a:rPr lang="en-US" dirty="0"/>
              <a:t> </a:t>
            </a:r>
            <a:r>
              <a:rPr lang="en-US" dirty="0" err="1"/>
              <a:t>kerawanan</a:t>
            </a:r>
            <a:r>
              <a:rPr lang="en-US" dirty="0"/>
              <a:t>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42,22 </a:t>
            </a:r>
            <a:r>
              <a:rPr lang="en-US" dirty="0" err="1"/>
              <a:t>diikuti</a:t>
            </a:r>
            <a:r>
              <a:rPr lang="en-US" dirty="0"/>
              <a:t> oleh </a:t>
            </a:r>
            <a:r>
              <a:rPr lang="en-US" b="1" dirty="0" err="1"/>
              <a:t>Konteks</a:t>
            </a:r>
            <a:r>
              <a:rPr lang="en-US" b="1" dirty="0"/>
              <a:t> </a:t>
            </a:r>
            <a:r>
              <a:rPr lang="en-US" b="1" dirty="0" err="1"/>
              <a:t>Sosial</a:t>
            </a:r>
            <a:r>
              <a:rPr lang="en-US" b="1" dirty="0"/>
              <a:t> </a:t>
            </a:r>
            <a:r>
              <a:rPr lang="en-US" b="1" dirty="0" err="1"/>
              <a:t>Politik</a:t>
            </a:r>
            <a:r>
              <a:rPr lang="en-US" b="1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31,13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b="1" dirty="0" err="1"/>
              <a:t>Kontestasi</a:t>
            </a:r>
            <a:r>
              <a:rPr lang="en-US" b="1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26,22 dan </a:t>
            </a:r>
            <a:r>
              <a:rPr lang="en-US" b="1" dirty="0" err="1"/>
              <a:t>Partisipasi</a:t>
            </a:r>
            <a:r>
              <a:rPr lang="en-US" b="1" dirty="0"/>
              <a:t> </a:t>
            </a:r>
            <a:r>
              <a:rPr lang="en-US" b="1" dirty="0" err="1"/>
              <a:t>Politik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3,83</a:t>
            </a:r>
            <a:r>
              <a:rPr lang="en-US" sz="2000" dirty="0"/>
              <a:t>.</a:t>
            </a:r>
            <a:r>
              <a:rPr lang="en-ID" sz="2000" dirty="0"/>
              <a:t>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11E3C5-FE2D-DE53-FC45-6A13BA1E6179}"/>
              </a:ext>
            </a:extLst>
          </p:cNvPr>
          <p:cNvGrpSpPr/>
          <p:nvPr/>
        </p:nvGrpSpPr>
        <p:grpSpPr>
          <a:xfrm>
            <a:off x="0" y="239877"/>
            <a:ext cx="1730829" cy="554779"/>
            <a:chOff x="10134600" y="348735"/>
            <a:chExt cx="2057400" cy="6664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894E15-FDE1-4847-4094-4EDAA86BD79F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2E740D0-E670-527E-2A48-04FBDA3A5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860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27B9EA2-12A5-12A9-0562-B4C162104AF9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3"/>
          <a:stretch/>
        </p:blipFill>
        <p:spPr>
          <a:xfrm>
            <a:off x="3048" y="0"/>
            <a:ext cx="12188952" cy="27432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22D99E-6F58-CFB4-7C39-E67D063873C4}"/>
              </a:ext>
            </a:extLst>
          </p:cNvPr>
          <p:cNvSpPr/>
          <p:nvPr/>
        </p:nvSpPr>
        <p:spPr>
          <a:xfrm>
            <a:off x="664029" y="2080418"/>
            <a:ext cx="5584371" cy="1325563"/>
          </a:xfrm>
          <a:prstGeom prst="rect">
            <a:avLst/>
          </a:prstGeom>
          <a:solidFill>
            <a:srgbClr val="E198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28</a:t>
            </a:fld>
            <a:endParaRPr lang="en-ZA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6" y="2080417"/>
            <a:ext cx="5780315" cy="1325563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latin typeface="+mj-lt"/>
              </a:rPr>
              <a:t>ISU STRATEGIS 1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E1894C-DB8A-0828-C19C-C8C61BBA27ED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EB3FA0-0AAA-1BCE-0227-78E62A1ED73C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1F131AE-778A-393E-7974-BFECE139E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1628EE-3BE0-A611-989A-398B043BE395}"/>
              </a:ext>
            </a:extLst>
          </p:cNvPr>
          <p:cNvSpPr txBox="1"/>
          <p:nvPr/>
        </p:nvSpPr>
        <p:spPr>
          <a:xfrm>
            <a:off x="1365270" y="3777056"/>
            <a:ext cx="98905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742950" algn="just">
              <a:buFont typeface="+mj-lt"/>
              <a:buAutoNum type="arabicPeriod"/>
            </a:pPr>
            <a:r>
              <a:rPr lang="en-US" sz="2000" b="1" dirty="0" err="1"/>
              <a:t>Netralitas</a:t>
            </a:r>
            <a:r>
              <a:rPr lang="en-US" sz="2000" b="1" dirty="0"/>
              <a:t> </a:t>
            </a:r>
            <a:r>
              <a:rPr lang="en-US" sz="2000" b="1" dirty="0" err="1"/>
              <a:t>Penyelenggara</a:t>
            </a:r>
            <a:r>
              <a:rPr lang="en-US" sz="2000" b="1" dirty="0"/>
              <a:t> </a:t>
            </a:r>
            <a:r>
              <a:rPr lang="en-US" sz="2000" b="1" dirty="0" err="1"/>
              <a:t>Pemilu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polemik</a:t>
            </a:r>
            <a:r>
              <a:rPr lang="en-US" sz="2000" dirty="0"/>
              <a:t> </a:t>
            </a:r>
            <a:r>
              <a:rPr lang="en-US" sz="2000" dirty="0" err="1"/>
              <a:t>netralitas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penyelenggaraan</a:t>
            </a:r>
            <a:r>
              <a:rPr lang="en-US" sz="2000" dirty="0"/>
              <a:t> </a:t>
            </a:r>
            <a:r>
              <a:rPr lang="en-US" sz="2000" dirty="0" err="1"/>
              <a:t>pemilu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pengalaman</a:t>
            </a:r>
            <a:r>
              <a:rPr lang="en-US" sz="2000" dirty="0"/>
              <a:t> </a:t>
            </a:r>
            <a:r>
              <a:rPr lang="en-US" sz="2000" dirty="0" err="1"/>
              <a:t>penting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menjada</a:t>
            </a:r>
            <a:r>
              <a:rPr lang="en-US" sz="2000" dirty="0"/>
              <a:t> </a:t>
            </a:r>
            <a:r>
              <a:rPr lang="en-US" sz="2000" dirty="0" err="1"/>
              <a:t>kemandirian</a:t>
            </a:r>
            <a:r>
              <a:rPr lang="en-US" sz="2000" dirty="0"/>
              <a:t> dan </a:t>
            </a:r>
            <a:r>
              <a:rPr lang="en-US" sz="2000" dirty="0" err="1"/>
              <a:t>profesionalitas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tahapan</a:t>
            </a:r>
            <a:r>
              <a:rPr lang="en-US" sz="2000" dirty="0"/>
              <a:t> </a:t>
            </a:r>
            <a:r>
              <a:rPr lang="en-US" sz="2000" dirty="0" err="1"/>
              <a:t>Pemilu</a:t>
            </a:r>
            <a:r>
              <a:rPr lang="en-US" sz="2000" dirty="0"/>
              <a:t> </a:t>
            </a:r>
            <a:r>
              <a:rPr lang="en-US" sz="2000" dirty="0" err="1"/>
              <a:t>kedepan</a:t>
            </a:r>
            <a:r>
              <a:rPr lang="en-US" sz="2000" dirty="0"/>
              <a:t>.</a:t>
            </a:r>
          </a:p>
          <a:p>
            <a:pPr marL="857250" indent="-742950" algn="just">
              <a:buFont typeface="+mj-lt"/>
              <a:buAutoNum type="arabicPeriod"/>
            </a:pPr>
            <a:endParaRPr lang="en-US" sz="2000" dirty="0"/>
          </a:p>
          <a:p>
            <a:pPr marL="857250" indent="-742950" algn="just">
              <a:buFont typeface="+mj-lt"/>
              <a:buAutoNum type="arabicPeriod"/>
            </a:pPr>
            <a:r>
              <a:rPr lang="en-US" sz="2000" b="1" dirty="0" err="1"/>
              <a:t>Pelaksanaan</a:t>
            </a:r>
            <a:r>
              <a:rPr lang="en-US" sz="2000" b="1" dirty="0"/>
              <a:t> </a:t>
            </a:r>
            <a:r>
              <a:rPr lang="en-US" sz="2000" b="1" dirty="0" err="1"/>
              <a:t>Tahapan</a:t>
            </a:r>
            <a:r>
              <a:rPr lang="en-US" sz="2000" b="1" dirty="0"/>
              <a:t> di </a:t>
            </a:r>
            <a:r>
              <a:rPr lang="en-US" sz="2000" b="1" dirty="0" err="1"/>
              <a:t>provinsi</a:t>
            </a:r>
            <a:r>
              <a:rPr lang="en-US" sz="2000" b="1" dirty="0"/>
              <a:t> </a:t>
            </a:r>
            <a:r>
              <a:rPr lang="en-US" sz="2000" b="1" dirty="0" err="1"/>
              <a:t>baru</a:t>
            </a:r>
            <a:r>
              <a:rPr lang="en-US" sz="2000" dirty="0"/>
              <a:t>. </a:t>
            </a:r>
            <a:r>
              <a:rPr lang="en-US" sz="2000" dirty="0" err="1"/>
              <a:t>Perhatian</a:t>
            </a:r>
            <a:r>
              <a:rPr lang="en-US" sz="2000" dirty="0"/>
              <a:t> </a:t>
            </a:r>
            <a:r>
              <a:rPr lang="en-US" sz="2000" dirty="0" err="1"/>
              <a:t>penuh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persiapan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tahapan</a:t>
            </a:r>
            <a:r>
              <a:rPr lang="en-US" sz="2000" dirty="0"/>
              <a:t> </a:t>
            </a:r>
            <a:r>
              <a:rPr lang="en-US" sz="2000" dirty="0" err="1"/>
              <a:t>Pemilu</a:t>
            </a:r>
            <a:r>
              <a:rPr lang="en-US" sz="2000" dirty="0"/>
              <a:t> di Papua Selatan, Papua Tengah, Papua </a:t>
            </a:r>
            <a:r>
              <a:rPr lang="en-US" sz="2000" dirty="0" err="1"/>
              <a:t>Pegunungan</a:t>
            </a:r>
            <a:r>
              <a:rPr lang="en-US" sz="2000" dirty="0"/>
              <a:t> dan Papua Barat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pembentukan</a:t>
            </a:r>
            <a:r>
              <a:rPr lang="en-US" sz="2000" dirty="0"/>
              <a:t> </a:t>
            </a:r>
            <a:r>
              <a:rPr lang="en-US" sz="2000" dirty="0" err="1"/>
              <a:t>penyelenggara</a:t>
            </a:r>
            <a:r>
              <a:rPr lang="en-US" sz="2000" dirty="0"/>
              <a:t> </a:t>
            </a:r>
            <a:r>
              <a:rPr lang="en-US" sz="2000" dirty="0" err="1"/>
              <a:t>Pemilu</a:t>
            </a:r>
            <a:r>
              <a:rPr lang="en-US" sz="2000" dirty="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138305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301884A-42D6-F300-BA81-6BA0798C6E9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-13" t="8472" r="13" b="57770"/>
          <a:stretch/>
        </p:blipFill>
        <p:spPr>
          <a:xfrm>
            <a:off x="3048" y="0"/>
            <a:ext cx="12188952" cy="27432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22D99E-6F58-CFB4-7C39-E67D063873C4}"/>
              </a:ext>
            </a:extLst>
          </p:cNvPr>
          <p:cNvSpPr/>
          <p:nvPr/>
        </p:nvSpPr>
        <p:spPr>
          <a:xfrm>
            <a:off x="664029" y="2080418"/>
            <a:ext cx="5584371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29</a:t>
            </a:fld>
            <a:endParaRPr lang="en-ZA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6" y="2080417"/>
            <a:ext cx="5780315" cy="1325563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E19825"/>
                </a:solidFill>
                <a:latin typeface="+mj-lt"/>
              </a:rPr>
              <a:t>ISU STRATEGIS 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E1894C-DB8A-0828-C19C-C8C61BBA27ED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EB3FA0-0AAA-1BCE-0227-78E62A1ED73C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1F131AE-778A-393E-7974-BFECE139E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1628EE-3BE0-A611-989A-398B043BE395}"/>
              </a:ext>
            </a:extLst>
          </p:cNvPr>
          <p:cNvSpPr txBox="1"/>
          <p:nvPr/>
        </p:nvSpPr>
        <p:spPr>
          <a:xfrm>
            <a:off x="1365270" y="3777056"/>
            <a:ext cx="989055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742950">
              <a:buFont typeface="+mj-lt"/>
              <a:buAutoNum type="arabicPeriod" startAt="3"/>
            </a:pPr>
            <a:r>
              <a:rPr lang="en-US" sz="2000" b="1" dirty="0" err="1"/>
              <a:t>Potensi</a:t>
            </a:r>
            <a:r>
              <a:rPr lang="en-US" sz="2000" b="1" dirty="0"/>
              <a:t> </a:t>
            </a:r>
            <a:r>
              <a:rPr lang="en-US" sz="2000" b="1" dirty="0" err="1"/>
              <a:t>Polarisasi</a:t>
            </a:r>
            <a:r>
              <a:rPr lang="en-US" sz="2000" b="1" dirty="0"/>
              <a:t> Masyarakat</a:t>
            </a:r>
            <a:r>
              <a:rPr lang="en-US" sz="2000" dirty="0"/>
              <a:t>. </a:t>
            </a:r>
            <a:r>
              <a:rPr lang="en-US" sz="2000" dirty="0" err="1"/>
              <a:t>Perhatian</a:t>
            </a:r>
            <a:r>
              <a:rPr lang="en-US" sz="2000" dirty="0"/>
              <a:t> </a:t>
            </a:r>
            <a:r>
              <a:rPr lang="en-US" sz="2000" dirty="0" err="1"/>
              <a:t>penuh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menjaga</a:t>
            </a:r>
            <a:r>
              <a:rPr lang="en-US" sz="2000" dirty="0"/>
              <a:t> </a:t>
            </a:r>
            <a:r>
              <a:rPr lang="en-US" sz="2000" dirty="0" err="1"/>
              <a:t>stabilitas</a:t>
            </a:r>
            <a:r>
              <a:rPr lang="en-US" sz="2000" dirty="0"/>
              <a:t> dan </a:t>
            </a:r>
            <a:r>
              <a:rPr lang="en-US" sz="2000" dirty="0" err="1"/>
              <a:t>kondusifitas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tahapan</a:t>
            </a:r>
            <a:r>
              <a:rPr lang="en-US" sz="2000" dirty="0"/>
              <a:t> </a:t>
            </a:r>
            <a:r>
              <a:rPr lang="en-US" sz="2000" dirty="0" err="1"/>
              <a:t>pemilu</a:t>
            </a:r>
            <a:r>
              <a:rPr lang="en-US" sz="2000" dirty="0"/>
              <a:t>.</a:t>
            </a:r>
          </a:p>
          <a:p>
            <a:pPr marL="857250" indent="-742950">
              <a:buFont typeface="+mj-lt"/>
              <a:buAutoNum type="arabicPeriod" startAt="3"/>
            </a:pPr>
            <a:endParaRPr lang="en-US" sz="2000" dirty="0"/>
          </a:p>
          <a:p>
            <a:pPr marL="857250" indent="-742950">
              <a:buFont typeface="+mj-lt"/>
              <a:buAutoNum type="arabicPeriod" startAt="3"/>
            </a:pPr>
            <a:r>
              <a:rPr lang="en-US" sz="2000" b="1" dirty="0" err="1"/>
              <a:t>Mitigasi</a:t>
            </a:r>
            <a:r>
              <a:rPr lang="en-US" sz="2000" b="1" dirty="0"/>
              <a:t> </a:t>
            </a:r>
            <a:r>
              <a:rPr lang="en-US" sz="2000" b="1" dirty="0" err="1"/>
              <a:t>dampak</a:t>
            </a:r>
            <a:r>
              <a:rPr lang="en-US" sz="2000" b="1" dirty="0"/>
              <a:t> </a:t>
            </a:r>
            <a:r>
              <a:rPr lang="en-US" sz="2000" b="1" dirty="0" err="1"/>
              <a:t>penggunaan</a:t>
            </a:r>
            <a:r>
              <a:rPr lang="en-US" sz="2000" b="1" dirty="0"/>
              <a:t> media </a:t>
            </a:r>
            <a:r>
              <a:rPr lang="en-US" sz="2000" b="1" dirty="0" err="1"/>
              <a:t>sosial</a:t>
            </a:r>
            <a:r>
              <a:rPr lang="en-US" sz="2000" dirty="0"/>
              <a:t>.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antisipasi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penggunaan</a:t>
            </a:r>
            <a:r>
              <a:rPr lang="en-US" sz="2000" dirty="0"/>
              <a:t> media </a:t>
            </a:r>
            <a:r>
              <a:rPr lang="en-US" sz="2000" dirty="0" err="1"/>
              <a:t>sosial</a:t>
            </a:r>
            <a:r>
              <a:rPr lang="en-US" sz="2000" dirty="0"/>
              <a:t> dan media digital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dinamika</a:t>
            </a:r>
            <a:r>
              <a:rPr lang="en-US" sz="2000" dirty="0"/>
              <a:t> </a:t>
            </a:r>
            <a:r>
              <a:rPr lang="en-US" sz="2000" dirty="0" err="1"/>
              <a:t>politik</a:t>
            </a:r>
            <a:r>
              <a:rPr lang="en-US" sz="2000" dirty="0"/>
              <a:t> </a:t>
            </a:r>
            <a:r>
              <a:rPr lang="en-US" sz="2000" dirty="0" err="1"/>
              <a:t>kedepan</a:t>
            </a:r>
            <a:r>
              <a:rPr lang="en-US" sz="2000" dirty="0"/>
              <a:t>.</a:t>
            </a:r>
          </a:p>
          <a:p>
            <a:pPr marL="857250" indent="-742950">
              <a:buFont typeface="+mj-lt"/>
              <a:buAutoNum type="arabicPeriod" startAt="3"/>
            </a:pPr>
            <a:endParaRPr lang="en-US" sz="2000" b="1" dirty="0"/>
          </a:p>
          <a:p>
            <a:pPr marL="857250" indent="-742950">
              <a:buFont typeface="+mj-lt"/>
              <a:buAutoNum type="arabicPeriod" startAt="3"/>
            </a:pPr>
            <a:r>
              <a:rPr lang="en-US" sz="2000" b="1" dirty="0" err="1"/>
              <a:t>Pemenuhan</a:t>
            </a:r>
            <a:r>
              <a:rPr lang="en-US" sz="2000" b="1" dirty="0"/>
              <a:t> </a:t>
            </a:r>
            <a:r>
              <a:rPr lang="en-US" sz="2000" b="1" dirty="0" err="1"/>
              <a:t>Hak</a:t>
            </a:r>
            <a:r>
              <a:rPr lang="en-US" sz="2000" b="1" dirty="0"/>
              <a:t> </a:t>
            </a:r>
            <a:r>
              <a:rPr lang="en-US" sz="2000" b="1" dirty="0" err="1"/>
              <a:t>Memilih</a:t>
            </a:r>
            <a:r>
              <a:rPr lang="en-US" sz="2000" b="1" dirty="0"/>
              <a:t> dan </a:t>
            </a:r>
            <a:r>
              <a:rPr lang="en-US" sz="2000" b="1" dirty="0" err="1"/>
              <a:t>Dipilih</a:t>
            </a:r>
            <a:r>
              <a:rPr lang="en-US" sz="2000" dirty="0"/>
              <a:t>. </a:t>
            </a:r>
            <a:r>
              <a:rPr lang="en-US" sz="2000" dirty="0" err="1"/>
              <a:t>Pemenuhan</a:t>
            </a:r>
            <a:r>
              <a:rPr lang="en-US" sz="2000" dirty="0"/>
              <a:t> </a:t>
            </a:r>
            <a:r>
              <a:rPr lang="en-US" sz="2000" dirty="0" err="1"/>
              <a:t>hak</a:t>
            </a:r>
            <a:r>
              <a:rPr lang="en-US" sz="2000" dirty="0"/>
              <a:t> </a:t>
            </a:r>
            <a:r>
              <a:rPr lang="en-US" sz="2000" dirty="0" err="1"/>
              <a:t>politik</a:t>
            </a:r>
            <a:r>
              <a:rPr lang="en-US" sz="2000" dirty="0"/>
              <a:t> dan </a:t>
            </a:r>
            <a:r>
              <a:rPr lang="en-US" sz="2000" dirty="0" err="1"/>
              <a:t>pelayanan</a:t>
            </a:r>
            <a:r>
              <a:rPr lang="en-US" sz="2000" dirty="0"/>
              <a:t> </a:t>
            </a:r>
            <a:r>
              <a:rPr lang="en-US" sz="2000" dirty="0" err="1"/>
              <a:t>penuh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perempuan</a:t>
            </a:r>
            <a:r>
              <a:rPr lang="en-US" sz="2000" dirty="0"/>
              <a:t> dan </a:t>
            </a:r>
            <a:r>
              <a:rPr lang="en-US" sz="2000" dirty="0" err="1"/>
              <a:t>kelompok</a:t>
            </a:r>
            <a:r>
              <a:rPr lang="en-US" sz="2000" dirty="0"/>
              <a:t> </a:t>
            </a:r>
            <a:r>
              <a:rPr lang="en-US" sz="2000" dirty="0" err="1"/>
              <a:t>rentan</a:t>
            </a:r>
            <a:r>
              <a:rPr lang="en-US" sz="2000" dirty="0"/>
              <a:t>.    </a:t>
            </a:r>
          </a:p>
        </p:txBody>
      </p:sp>
    </p:spTree>
    <p:extLst>
      <p:ext uri="{BB962C8B-B14F-4D97-AF65-F5344CB8AC3E}">
        <p14:creationId xmlns:p14="http://schemas.microsoft.com/office/powerpoint/2010/main" val="38335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9275" y="365125"/>
            <a:ext cx="5629095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19825"/>
                </a:solidFill>
              </a:rPr>
              <a:t>DEFINISI DAN TUJUAN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A01EF-EDAE-E272-45FF-25F91EB7D78D}"/>
              </a:ext>
            </a:extLst>
          </p:cNvPr>
          <p:cNvSpPr txBox="1"/>
          <p:nvPr/>
        </p:nvSpPr>
        <p:spPr>
          <a:xfrm>
            <a:off x="5753009" y="2453858"/>
            <a:ext cx="538162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id-ID" b="1" dirty="0">
                <a:ea typeface="OpenSymbol" pitchFamily="2" charset="0"/>
              </a:rPr>
              <a:t>DEFINISI KERAWANAN PEMILU:</a:t>
            </a:r>
            <a:endParaRPr lang="en-US" b="1" dirty="0">
              <a:ea typeface="OpenSymbol" pitchFamily="2" charset="0"/>
            </a:endParaRPr>
          </a:p>
          <a:p>
            <a:pPr algn="just">
              <a:defRPr/>
            </a:pPr>
            <a:r>
              <a:rPr lang="id-ID" i="0" u="none" strike="noStrike" dirty="0">
                <a:effectLst/>
              </a:rPr>
              <a:t>Segala hal yang berpotensi mengganggu atau menghambat proses pemilu</a:t>
            </a:r>
            <a:r>
              <a:rPr lang="en-US" dirty="0"/>
              <a:t> </a:t>
            </a:r>
            <a:r>
              <a:rPr lang="id-ID" i="0" u="none" strike="noStrike" dirty="0">
                <a:effectLst/>
              </a:rPr>
              <a:t>yang demokratis</a:t>
            </a:r>
            <a:r>
              <a:rPr lang="en-US" i="0" u="none" strike="noStrike" dirty="0">
                <a:effectLst/>
              </a:rPr>
              <a:t>.</a:t>
            </a:r>
          </a:p>
          <a:p>
            <a:pPr algn="just">
              <a:defRPr/>
            </a:pPr>
            <a:endParaRPr lang="en-US" b="1" dirty="0">
              <a:ea typeface="OpenSymbol" pitchFamily="2" charset="0"/>
            </a:endParaRPr>
          </a:p>
          <a:p>
            <a:pPr algn="just">
              <a:defRPr/>
            </a:pPr>
            <a:r>
              <a:rPr lang="id-ID" b="1" dirty="0">
                <a:ea typeface="OpenSymbol" pitchFamily="2" charset="0"/>
              </a:rPr>
              <a:t>TUJUAN:</a:t>
            </a:r>
            <a:r>
              <a:rPr lang="en-US" b="1" dirty="0">
                <a:ea typeface="OpenSymbol" pitchFamily="2" charset="0"/>
              </a:rPr>
              <a:t> </a:t>
            </a:r>
            <a:endParaRPr lang="id-ID" b="1" dirty="0">
              <a:ea typeface="OpenSymbol" pitchFamily="2" charset="0"/>
            </a:endParaRPr>
          </a:p>
          <a:p>
            <a:pPr marL="457200" indent="-457200" algn="just">
              <a:buClr>
                <a:srgbClr val="E19825"/>
              </a:buClr>
              <a:buFont typeface="+mj-lt"/>
              <a:buAutoNum type="arabicPeriod"/>
              <a:defRPr/>
            </a:pPr>
            <a:r>
              <a:rPr lang="en-US" dirty="0" err="1">
                <a:ea typeface="OpenSymbol" pitchFamily="2" charset="0"/>
              </a:rPr>
              <a:t>Memetakan</a:t>
            </a:r>
            <a:r>
              <a:rPr lang="en-US" dirty="0">
                <a:ea typeface="OpenSymbol" pitchFamily="2" charset="0"/>
              </a:rPr>
              <a:t> </a:t>
            </a:r>
            <a:r>
              <a:rPr lang="en-US" dirty="0" err="1">
                <a:ea typeface="OpenSymbol" pitchFamily="2" charset="0"/>
              </a:rPr>
              <a:t>Potensi</a:t>
            </a:r>
            <a:r>
              <a:rPr lang="en-US" dirty="0">
                <a:ea typeface="OpenSymbol" pitchFamily="2" charset="0"/>
              </a:rPr>
              <a:t> </a:t>
            </a:r>
            <a:r>
              <a:rPr lang="en-US" dirty="0" err="1">
                <a:ea typeface="OpenSymbol" pitchFamily="2" charset="0"/>
              </a:rPr>
              <a:t>Kerawanan</a:t>
            </a:r>
            <a:r>
              <a:rPr lang="en-US" dirty="0">
                <a:ea typeface="OpenSymbol" pitchFamily="2" charset="0"/>
              </a:rPr>
              <a:t> di 34 </a:t>
            </a:r>
            <a:r>
              <a:rPr lang="en-US" dirty="0" err="1">
                <a:ea typeface="OpenSymbol" pitchFamily="2" charset="0"/>
              </a:rPr>
              <a:t>Provinsi</a:t>
            </a:r>
            <a:r>
              <a:rPr lang="en-US" dirty="0">
                <a:ea typeface="OpenSymbol" pitchFamily="2" charset="0"/>
              </a:rPr>
              <a:t> dan 514 </a:t>
            </a:r>
            <a:r>
              <a:rPr lang="en-US" dirty="0" err="1">
                <a:ea typeface="OpenSymbol" pitchFamily="2" charset="0"/>
              </a:rPr>
              <a:t>Kab</a:t>
            </a:r>
            <a:r>
              <a:rPr lang="en-US" dirty="0">
                <a:ea typeface="OpenSymbol" pitchFamily="2" charset="0"/>
              </a:rPr>
              <a:t>/Kota</a:t>
            </a:r>
          </a:p>
          <a:p>
            <a:pPr marL="457200" indent="-457200" algn="just">
              <a:buClr>
                <a:srgbClr val="E19825"/>
              </a:buClr>
              <a:buFont typeface="+mj-lt"/>
              <a:buAutoNum type="arabicPeriod"/>
              <a:defRPr/>
            </a:pPr>
            <a:r>
              <a:rPr lang="en-US" dirty="0" err="1">
                <a:ea typeface="OpenSymbol" pitchFamily="2" charset="0"/>
              </a:rPr>
              <a:t>Melakukan</a:t>
            </a:r>
            <a:r>
              <a:rPr lang="en-US" dirty="0">
                <a:ea typeface="OpenSymbol" pitchFamily="2" charset="0"/>
              </a:rPr>
              <a:t> </a:t>
            </a:r>
            <a:r>
              <a:rPr lang="en-US" dirty="0" err="1">
                <a:ea typeface="OpenSymbol" pitchFamily="2" charset="0"/>
              </a:rPr>
              <a:t>proyeksi</a:t>
            </a:r>
            <a:r>
              <a:rPr lang="en-US" dirty="0">
                <a:ea typeface="OpenSymbol" pitchFamily="2" charset="0"/>
              </a:rPr>
              <a:t> dan </a:t>
            </a:r>
            <a:r>
              <a:rPr lang="en-US" dirty="0" err="1">
                <a:ea typeface="OpenSymbol" pitchFamily="2" charset="0"/>
              </a:rPr>
              <a:t>deteksi</a:t>
            </a:r>
            <a:r>
              <a:rPr lang="en-US" dirty="0">
                <a:ea typeface="OpenSymbol" pitchFamily="2" charset="0"/>
              </a:rPr>
              <a:t> </a:t>
            </a:r>
            <a:r>
              <a:rPr lang="en-US" dirty="0" err="1">
                <a:ea typeface="OpenSymbol" pitchFamily="2" charset="0"/>
              </a:rPr>
              <a:t>dini</a:t>
            </a:r>
            <a:r>
              <a:rPr lang="en-US" dirty="0">
                <a:ea typeface="OpenSymbol" pitchFamily="2" charset="0"/>
              </a:rPr>
              <a:t> </a:t>
            </a:r>
            <a:r>
              <a:rPr lang="en-US" dirty="0" err="1">
                <a:ea typeface="OpenSymbol" pitchFamily="2" charset="0"/>
              </a:rPr>
              <a:t>terhadap</a:t>
            </a:r>
            <a:r>
              <a:rPr lang="en-US" dirty="0">
                <a:ea typeface="OpenSymbol" pitchFamily="2" charset="0"/>
              </a:rPr>
              <a:t> </a:t>
            </a:r>
            <a:r>
              <a:rPr lang="en-US" dirty="0" err="1">
                <a:ea typeface="OpenSymbol" pitchFamily="2" charset="0"/>
              </a:rPr>
              <a:t>potensi</a:t>
            </a:r>
            <a:r>
              <a:rPr lang="en-US" dirty="0">
                <a:ea typeface="OpenSymbol" pitchFamily="2" charset="0"/>
              </a:rPr>
              <a:t> </a:t>
            </a:r>
            <a:r>
              <a:rPr lang="en-US" dirty="0" err="1">
                <a:ea typeface="OpenSymbol" pitchFamily="2" charset="0"/>
              </a:rPr>
              <a:t>pelanggaran</a:t>
            </a:r>
            <a:r>
              <a:rPr lang="en-US" dirty="0">
                <a:ea typeface="OpenSymbol" pitchFamily="2" charset="0"/>
              </a:rPr>
              <a:t> </a:t>
            </a:r>
            <a:r>
              <a:rPr lang="en-US" dirty="0" err="1">
                <a:ea typeface="OpenSymbol" pitchFamily="2" charset="0"/>
              </a:rPr>
              <a:t>pemilu</a:t>
            </a:r>
            <a:r>
              <a:rPr lang="en-US" dirty="0">
                <a:ea typeface="OpenSymbol" pitchFamily="2" charset="0"/>
              </a:rPr>
              <a:t> dan </a:t>
            </a:r>
            <a:r>
              <a:rPr lang="en-US" dirty="0" err="1">
                <a:ea typeface="OpenSymbol" pitchFamily="2" charset="0"/>
              </a:rPr>
              <a:t>pemilihan</a:t>
            </a:r>
            <a:r>
              <a:rPr lang="en-US" dirty="0">
                <a:ea typeface="OpenSymbol" pitchFamily="2" charset="0"/>
              </a:rPr>
              <a:t>. </a:t>
            </a:r>
          </a:p>
          <a:p>
            <a:pPr marL="457200" indent="-457200" algn="just">
              <a:buClr>
                <a:srgbClr val="E19825"/>
              </a:buClr>
              <a:buFont typeface="+mj-lt"/>
              <a:buAutoNum type="arabicPeriod"/>
              <a:defRPr/>
            </a:pPr>
            <a:r>
              <a:rPr lang="en-US" dirty="0" err="1">
                <a:ea typeface="OpenSymbol" pitchFamily="2" charset="0"/>
              </a:rPr>
              <a:t>Menjadi</a:t>
            </a:r>
            <a:r>
              <a:rPr lang="en-US" dirty="0">
                <a:ea typeface="OpenSymbol" pitchFamily="2" charset="0"/>
              </a:rPr>
              <a:t> basis </a:t>
            </a:r>
            <a:r>
              <a:rPr lang="en-US" dirty="0" err="1">
                <a:ea typeface="OpenSymbol" pitchFamily="2" charset="0"/>
              </a:rPr>
              <a:t>untuk</a:t>
            </a:r>
            <a:r>
              <a:rPr lang="en-US" dirty="0">
                <a:ea typeface="OpenSymbol" pitchFamily="2" charset="0"/>
              </a:rPr>
              <a:t> program </a:t>
            </a:r>
            <a:r>
              <a:rPr lang="en-US" dirty="0" err="1">
                <a:ea typeface="OpenSymbol" pitchFamily="2" charset="0"/>
              </a:rPr>
              <a:t>pencegahan</a:t>
            </a:r>
            <a:r>
              <a:rPr lang="en-US" dirty="0">
                <a:ea typeface="OpenSymbol" pitchFamily="2" charset="0"/>
              </a:rPr>
              <a:t> dan </a:t>
            </a:r>
            <a:r>
              <a:rPr lang="en-US" dirty="0" err="1">
                <a:ea typeface="OpenSymbol" pitchFamily="2" charset="0"/>
              </a:rPr>
              <a:t>pengawasan</a:t>
            </a:r>
            <a:r>
              <a:rPr lang="en-US" dirty="0">
                <a:ea typeface="OpenSymbol" pitchFamily="2" charset="0"/>
              </a:rPr>
              <a:t> </a:t>
            </a:r>
            <a:r>
              <a:rPr lang="en-US" dirty="0" err="1">
                <a:ea typeface="OpenSymbol" pitchFamily="2" charset="0"/>
              </a:rPr>
              <a:t>tahapan</a:t>
            </a:r>
            <a:r>
              <a:rPr lang="en-US" dirty="0">
                <a:ea typeface="OpenSymbol" pitchFamily="2" charset="0"/>
              </a:rPr>
              <a:t> </a:t>
            </a:r>
            <a:r>
              <a:rPr lang="en-US" dirty="0" err="1">
                <a:ea typeface="OpenSymbol" pitchFamily="2" charset="0"/>
              </a:rPr>
              <a:t>Pemilu</a:t>
            </a:r>
            <a:r>
              <a:rPr lang="en-US" dirty="0">
                <a:ea typeface="OpenSymbol" pitchFamily="2" charset="0"/>
              </a:rPr>
              <a:t> dan </a:t>
            </a:r>
            <a:r>
              <a:rPr lang="en-US" dirty="0" err="1">
                <a:ea typeface="OpenSymbol" pitchFamily="2" charset="0"/>
              </a:rPr>
              <a:t>pemilihan</a:t>
            </a:r>
            <a:r>
              <a:rPr lang="en-US" dirty="0">
                <a:ea typeface="OpenSymbol" pitchFamily="2" charset="0"/>
              </a:rPr>
              <a:t>.</a:t>
            </a:r>
            <a:endParaRPr lang="id-ID" dirty="0">
              <a:ea typeface="OpenSymbol" pitchFamily="2" charset="0"/>
            </a:endParaRP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A3C42D34-D50B-4F60-A01E-0A01B73B7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033" t="2803" r="32265" b="9213"/>
          <a:stretch/>
        </p:blipFill>
        <p:spPr>
          <a:xfrm>
            <a:off x="933630" y="548640"/>
            <a:ext cx="4389120" cy="576072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4E16A31-33C0-1DCF-C79F-BB9EE011BCE4}"/>
              </a:ext>
            </a:extLst>
          </p:cNvPr>
          <p:cNvGrpSpPr/>
          <p:nvPr/>
        </p:nvGrpSpPr>
        <p:grpSpPr>
          <a:xfrm>
            <a:off x="0" y="239877"/>
            <a:ext cx="1730829" cy="554779"/>
            <a:chOff x="10134600" y="348735"/>
            <a:chExt cx="2057400" cy="66641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2D8925F-9EE5-D366-53D2-F4400BC28D91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6A2C637-6807-C89C-B88D-E3F94EB5E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4FA9B7C-2675-0B51-9C19-2FE649C5AE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E5C86A-C966-E342-56C2-E8F7B3B03944}"/>
              </a:ext>
            </a:extLst>
          </p:cNvPr>
          <p:cNvGrpSpPr/>
          <p:nvPr/>
        </p:nvGrpSpPr>
        <p:grpSpPr>
          <a:xfrm>
            <a:off x="7564047" y="1492384"/>
            <a:ext cx="4626429" cy="1534494"/>
            <a:chOff x="10134600" y="348735"/>
            <a:chExt cx="2057400" cy="6664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79A27B-04B6-5ECC-524B-51EBE9BFDBBE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6A2C0D-D022-D8F6-92C1-98FE88F88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9B0913-311B-B9D7-0DC2-F7F19F5DA130}"/>
              </a:ext>
            </a:extLst>
          </p:cNvPr>
          <p:cNvSpPr/>
          <p:nvPr/>
        </p:nvSpPr>
        <p:spPr>
          <a:xfrm>
            <a:off x="1044755" y="365760"/>
            <a:ext cx="6667500" cy="796290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F9F85-EBA9-A1A4-CBA3-AC40FC94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364" y="111462"/>
            <a:ext cx="4997577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KONSTRUKSI IKP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46C4E-EB78-4656-7809-68C7AC9A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18A10-6E61-89B7-E48B-1E032C286963}"/>
              </a:ext>
            </a:extLst>
          </p:cNvPr>
          <p:cNvSpPr/>
          <p:nvPr/>
        </p:nvSpPr>
        <p:spPr>
          <a:xfrm>
            <a:off x="0" y="365760"/>
            <a:ext cx="835152" cy="7962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DFE60D-1F69-7656-C1EE-78FD053CD1C6}"/>
              </a:ext>
            </a:extLst>
          </p:cNvPr>
          <p:cNvSpPr/>
          <p:nvPr/>
        </p:nvSpPr>
        <p:spPr>
          <a:xfrm>
            <a:off x="6561270" y="3306163"/>
            <a:ext cx="4446466" cy="415238"/>
          </a:xfrm>
          <a:prstGeom prst="rect">
            <a:avLst/>
          </a:prstGeom>
          <a:solidFill>
            <a:srgbClr val="D5581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5 </a:t>
            </a:r>
            <a:r>
              <a:rPr lang="en-US" sz="1600" b="1" dirty="0" err="1">
                <a:solidFill>
                  <a:schemeClr val="tx1"/>
                </a:solidFill>
              </a:rPr>
              <a:t>Subdimensi</a:t>
            </a:r>
            <a:r>
              <a:rPr lang="en-ID" sz="1600" b="1" dirty="0">
                <a:solidFill>
                  <a:schemeClr val="tx1"/>
                </a:solidFill>
              </a:rPr>
              <a:t>           -          </a:t>
            </a:r>
            <a:r>
              <a:rPr lang="en-US" sz="1600" b="1" dirty="0">
                <a:solidFill>
                  <a:schemeClr val="tx1"/>
                </a:solidFill>
              </a:rPr>
              <a:t>24 </a:t>
            </a:r>
            <a:r>
              <a:rPr lang="en-US" sz="1600" b="1" dirty="0" err="1">
                <a:solidFill>
                  <a:schemeClr val="tx1"/>
                </a:solidFill>
              </a:rPr>
              <a:t>Indikator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787E28-FD8B-1C93-F476-7ACB5B14A704}"/>
              </a:ext>
            </a:extLst>
          </p:cNvPr>
          <p:cNvSpPr/>
          <p:nvPr/>
        </p:nvSpPr>
        <p:spPr>
          <a:xfrm>
            <a:off x="6561269" y="4088172"/>
            <a:ext cx="4446466" cy="415238"/>
          </a:xfrm>
          <a:prstGeom prst="rect">
            <a:avLst/>
          </a:prstGeom>
          <a:solidFill>
            <a:srgbClr val="E1982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2 </a:t>
            </a:r>
            <a:r>
              <a:rPr lang="en-US" sz="1600" b="1" dirty="0" err="1">
                <a:solidFill>
                  <a:schemeClr val="tx1"/>
                </a:solidFill>
              </a:rPr>
              <a:t>Subdimensi</a:t>
            </a:r>
            <a:r>
              <a:rPr lang="en-ID" sz="1600" b="1" dirty="0">
                <a:solidFill>
                  <a:schemeClr val="tx1"/>
                </a:solidFill>
              </a:rPr>
              <a:t>           -         </a:t>
            </a:r>
            <a:r>
              <a:rPr lang="en-GB" sz="1600" b="1" dirty="0">
                <a:solidFill>
                  <a:schemeClr val="tx1"/>
                </a:solidFill>
              </a:rPr>
              <a:t>15 </a:t>
            </a:r>
            <a:r>
              <a:rPr lang="en-US" sz="1600" b="1" dirty="0" err="1">
                <a:solidFill>
                  <a:schemeClr val="tx1"/>
                </a:solidFill>
              </a:rPr>
              <a:t>Indikator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CF1964-4E0C-8530-B927-05054E41756D}"/>
              </a:ext>
            </a:extLst>
          </p:cNvPr>
          <p:cNvSpPr/>
          <p:nvPr/>
        </p:nvSpPr>
        <p:spPr>
          <a:xfrm>
            <a:off x="6561269" y="4860048"/>
            <a:ext cx="4446466" cy="415238"/>
          </a:xfrm>
          <a:prstGeom prst="rect">
            <a:avLst/>
          </a:prstGeom>
          <a:solidFill>
            <a:srgbClr val="B19C7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2 </a:t>
            </a:r>
            <a:r>
              <a:rPr lang="en-US" sz="1600" b="1" dirty="0" err="1">
                <a:solidFill>
                  <a:schemeClr val="tx1"/>
                </a:solidFill>
              </a:rPr>
              <a:t>Subdimensi</a:t>
            </a:r>
            <a:r>
              <a:rPr lang="en-ID" sz="1600" b="1" dirty="0">
                <a:solidFill>
                  <a:schemeClr val="tx1"/>
                </a:solidFill>
              </a:rPr>
              <a:t>           -          </a:t>
            </a:r>
            <a:r>
              <a:rPr lang="en-US" sz="1600" b="1" dirty="0">
                <a:solidFill>
                  <a:schemeClr val="tx1"/>
                </a:solidFill>
              </a:rPr>
              <a:t>6 </a:t>
            </a:r>
            <a:r>
              <a:rPr lang="en-US" sz="1600" b="1" dirty="0" err="1">
                <a:solidFill>
                  <a:schemeClr val="tx1"/>
                </a:solidFill>
              </a:rPr>
              <a:t>Indikator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9EFBFD-BCEA-FA98-43C3-159B59824909}"/>
              </a:ext>
            </a:extLst>
          </p:cNvPr>
          <p:cNvSpPr/>
          <p:nvPr/>
        </p:nvSpPr>
        <p:spPr>
          <a:xfrm>
            <a:off x="6561271" y="2507755"/>
            <a:ext cx="4446466" cy="41523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ctr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3 </a:t>
            </a:r>
            <a:r>
              <a:rPr lang="en-US" sz="1600" b="1" dirty="0" err="1">
                <a:solidFill>
                  <a:schemeClr val="tx1"/>
                </a:solidFill>
              </a:rPr>
              <a:t>Subdimensi</a:t>
            </a:r>
            <a:r>
              <a:rPr lang="en-ID" sz="1600" b="1" dirty="0">
                <a:solidFill>
                  <a:schemeClr val="tx1"/>
                </a:solidFill>
              </a:rPr>
              <a:t>           -          </a:t>
            </a:r>
            <a:r>
              <a:rPr lang="en-US" sz="1600" b="1" dirty="0">
                <a:solidFill>
                  <a:schemeClr val="tx1"/>
                </a:solidFill>
              </a:rPr>
              <a:t>16 </a:t>
            </a:r>
            <a:r>
              <a:rPr lang="en-US" sz="1600" b="1" dirty="0" err="1">
                <a:solidFill>
                  <a:schemeClr val="tx1"/>
                </a:solidFill>
              </a:rPr>
              <a:t>Indikator</a:t>
            </a:r>
            <a:endParaRPr lang="en-ID" sz="1600" b="1" dirty="0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152F7D-5936-57CD-CB92-19010974A464}"/>
              </a:ext>
            </a:extLst>
          </p:cNvPr>
          <p:cNvGrpSpPr/>
          <p:nvPr/>
        </p:nvGrpSpPr>
        <p:grpSpPr>
          <a:xfrm>
            <a:off x="1703059" y="1460812"/>
            <a:ext cx="5251541" cy="5157059"/>
            <a:chOff x="322752" y="1774836"/>
            <a:chExt cx="4584240" cy="4501763"/>
          </a:xfrm>
          <a:effectLst/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92E05D-E213-F925-1F7E-3EFF0679D60D}"/>
                </a:ext>
              </a:extLst>
            </p:cNvPr>
            <p:cNvSpPr/>
            <p:nvPr/>
          </p:nvSpPr>
          <p:spPr>
            <a:xfrm>
              <a:off x="322752" y="5894738"/>
              <a:ext cx="4584240" cy="38186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8BEFF4-4BF7-0F0C-E19F-B2F735A35CC4}"/>
                </a:ext>
              </a:extLst>
            </p:cNvPr>
            <p:cNvGrpSpPr/>
            <p:nvPr/>
          </p:nvGrpSpPr>
          <p:grpSpPr>
            <a:xfrm rot="5400000" flipV="1">
              <a:off x="2185119" y="4266293"/>
              <a:ext cx="769510" cy="3020470"/>
              <a:chOff x="6876256" y="3063517"/>
              <a:chExt cx="1944216" cy="1944216"/>
            </a:xfrm>
            <a:scene3d>
              <a:camera prst="perspectiveLeft">
                <a:rot lat="0" lon="3900000" rev="0"/>
              </a:camera>
              <a:lightRig rig="glow" dir="t"/>
            </a:scene3d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6563C9-62E1-491C-90F7-3CF48B3111A9}"/>
                  </a:ext>
                </a:extLst>
              </p:cNvPr>
              <p:cNvSpPr/>
              <p:nvPr/>
            </p:nvSpPr>
            <p:spPr>
              <a:xfrm>
                <a:off x="6876256" y="3063517"/>
                <a:ext cx="1944216" cy="1944216"/>
              </a:xfrm>
              <a:prstGeom prst="ellipse">
                <a:avLst/>
              </a:prstGeom>
              <a:solidFill>
                <a:schemeClr val="bg1"/>
              </a:solidFill>
              <a:ln w="165100">
                <a:solidFill>
                  <a:schemeClr val="accent4"/>
                </a:solidFill>
              </a:ln>
              <a:sp3d extrusionH="171450" contourW="12700" prstMaterial="plastic">
                <a:extrusionClr>
                  <a:schemeClr val="accent4">
                    <a:lumMod val="50000"/>
                  </a:schemeClr>
                </a:extrusionClr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72173D-9E2C-E6A5-B9E1-7CC41A9FB9CE}"/>
                  </a:ext>
                </a:extLst>
              </p:cNvPr>
              <p:cNvSpPr/>
              <p:nvPr/>
            </p:nvSpPr>
            <p:spPr>
              <a:xfrm>
                <a:off x="7165759" y="3353020"/>
                <a:ext cx="1365211" cy="1365211"/>
              </a:xfrm>
              <a:prstGeom prst="ellipse">
                <a:avLst/>
              </a:prstGeom>
              <a:solidFill>
                <a:schemeClr val="bg1"/>
              </a:solidFill>
              <a:ln w="165100">
                <a:solidFill>
                  <a:schemeClr val="accent4"/>
                </a:solidFill>
              </a:ln>
              <a:sp3d extrusionH="171450" contourW="12700">
                <a:extrusionClr>
                  <a:schemeClr val="bg1"/>
                </a:extrusionClr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A31A1C0-C09A-5885-5032-2BB859540BFA}"/>
                  </a:ext>
                </a:extLst>
              </p:cNvPr>
              <p:cNvSpPr/>
              <p:nvPr/>
            </p:nvSpPr>
            <p:spPr>
              <a:xfrm>
                <a:off x="7487073" y="3674334"/>
                <a:ext cx="722583" cy="722583"/>
              </a:xfrm>
              <a:prstGeom prst="ellipse">
                <a:avLst/>
              </a:prstGeom>
              <a:solidFill>
                <a:schemeClr val="accent4"/>
              </a:solidFill>
              <a:ln w="165100">
                <a:solidFill>
                  <a:schemeClr val="accent4"/>
                </a:solidFill>
              </a:ln>
              <a:sp3d extrusionH="171450" contourW="12700">
                <a:extrusionClr>
                  <a:schemeClr val="bg1"/>
                </a:extrusionClr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6A2DF3-DDB7-4E25-ACFB-F97CFAC527EA}"/>
                </a:ext>
              </a:extLst>
            </p:cNvPr>
            <p:cNvSpPr/>
            <p:nvPr/>
          </p:nvSpPr>
          <p:spPr>
            <a:xfrm>
              <a:off x="2622611" y="2880638"/>
              <a:ext cx="1580056" cy="4576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917696-98C7-89BB-6F5F-308C46E4E459}"/>
                </a:ext>
              </a:extLst>
            </p:cNvPr>
            <p:cNvSpPr/>
            <p:nvPr/>
          </p:nvSpPr>
          <p:spPr>
            <a:xfrm>
              <a:off x="2622209" y="3577078"/>
              <a:ext cx="1580056" cy="45769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E5B602-2A56-4070-124A-15FB7CA9DBF9}"/>
                </a:ext>
              </a:extLst>
            </p:cNvPr>
            <p:cNvSpPr/>
            <p:nvPr/>
          </p:nvSpPr>
          <p:spPr>
            <a:xfrm>
              <a:off x="2621807" y="4282227"/>
              <a:ext cx="1580056" cy="45769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5F0603-045E-395F-B5AB-A5E4CE42C746}"/>
                </a:ext>
              </a:extLst>
            </p:cNvPr>
            <p:cNvSpPr/>
            <p:nvPr/>
          </p:nvSpPr>
          <p:spPr>
            <a:xfrm>
              <a:off x="2621807" y="4987377"/>
              <a:ext cx="1580056" cy="45769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15D9C7-41BF-1142-3CD3-446128B900AF}"/>
                </a:ext>
              </a:extLst>
            </p:cNvPr>
            <p:cNvGrpSpPr/>
            <p:nvPr/>
          </p:nvGrpSpPr>
          <p:grpSpPr>
            <a:xfrm>
              <a:off x="2167642" y="1774836"/>
              <a:ext cx="785394" cy="4017727"/>
              <a:chOff x="5703307" y="1253137"/>
              <a:chExt cx="785394" cy="401772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6980E9A-8717-C941-124B-A5C8C205ED76}"/>
                  </a:ext>
                </a:extLst>
              </p:cNvPr>
              <p:cNvGrpSpPr/>
              <p:nvPr/>
            </p:nvGrpSpPr>
            <p:grpSpPr>
              <a:xfrm rot="5400000">
                <a:off x="4213889" y="2742555"/>
                <a:ext cx="3764230" cy="785394"/>
                <a:chOff x="530382" y="3527998"/>
                <a:chExt cx="3764230" cy="785394"/>
              </a:xfrm>
            </p:grpSpPr>
            <p:sp>
              <p:nvSpPr>
                <p:cNvPr id="21" name="Parallelogram 20">
                  <a:extLst>
                    <a:ext uri="{FF2B5EF4-FFF2-40B4-BE49-F238E27FC236}">
                      <a16:creationId xmlns:a16="http://schemas.microsoft.com/office/drawing/2014/main" id="{58A2124A-46DB-365A-5B23-CEA814F83B86}"/>
                    </a:ext>
                  </a:extLst>
                </p:cNvPr>
                <p:cNvSpPr/>
                <p:nvPr/>
              </p:nvSpPr>
              <p:spPr>
                <a:xfrm rot="21494940">
                  <a:off x="530382" y="3919841"/>
                  <a:ext cx="974510" cy="192665"/>
                </a:xfrm>
                <a:prstGeom prst="parallelogram">
                  <a:avLst>
                    <a:gd name="adj" fmla="val 192227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2" name="Parallelogram 21">
                  <a:extLst>
                    <a:ext uri="{FF2B5EF4-FFF2-40B4-BE49-F238E27FC236}">
                      <a16:creationId xmlns:a16="http://schemas.microsoft.com/office/drawing/2014/main" id="{45C1E119-9029-6921-9621-BCBA45B3E88E}"/>
                    </a:ext>
                  </a:extLst>
                </p:cNvPr>
                <p:cNvSpPr/>
                <p:nvPr/>
              </p:nvSpPr>
              <p:spPr>
                <a:xfrm rot="21480000" flipH="1">
                  <a:off x="689802" y="3527998"/>
                  <a:ext cx="723856" cy="359650"/>
                </a:xfrm>
                <a:prstGeom prst="parallelogram">
                  <a:avLst>
                    <a:gd name="adj" fmla="val 62269"/>
                  </a:avLst>
                </a:prstGeom>
                <a:gradFill>
                  <a:gsLst>
                    <a:gs pos="0">
                      <a:schemeClr val="accent1">
                        <a:lumMod val="60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lin ang="162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3" name="Parallelogram 22">
                  <a:extLst>
                    <a:ext uri="{FF2B5EF4-FFF2-40B4-BE49-F238E27FC236}">
                      <a16:creationId xmlns:a16="http://schemas.microsoft.com/office/drawing/2014/main" id="{116C7136-BF41-5EDE-4124-90796F4834BB}"/>
                    </a:ext>
                  </a:extLst>
                </p:cNvPr>
                <p:cNvSpPr/>
                <p:nvPr/>
              </p:nvSpPr>
              <p:spPr>
                <a:xfrm rot="120000">
                  <a:off x="689802" y="3953742"/>
                  <a:ext cx="723856" cy="359650"/>
                </a:xfrm>
                <a:prstGeom prst="parallelogram">
                  <a:avLst>
                    <a:gd name="adj" fmla="val 62269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" name="Trapezoid 33">
                  <a:extLst>
                    <a:ext uri="{FF2B5EF4-FFF2-40B4-BE49-F238E27FC236}">
                      <a16:creationId xmlns:a16="http://schemas.microsoft.com/office/drawing/2014/main" id="{F7FBF07E-3099-706B-4000-2B0FCE0F3D0E}"/>
                    </a:ext>
                  </a:extLst>
                </p:cNvPr>
                <p:cNvSpPr/>
                <p:nvPr/>
              </p:nvSpPr>
              <p:spPr>
                <a:xfrm rot="16200000" flipH="1">
                  <a:off x="2542709" y="2227452"/>
                  <a:ext cx="120526" cy="338328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5" name="Parallelogram 24">
                  <a:extLst>
                    <a:ext uri="{FF2B5EF4-FFF2-40B4-BE49-F238E27FC236}">
                      <a16:creationId xmlns:a16="http://schemas.microsoft.com/office/drawing/2014/main" id="{6E2136F1-C430-1009-C550-26ECF1EF2282}"/>
                    </a:ext>
                  </a:extLst>
                </p:cNvPr>
                <p:cNvSpPr/>
                <p:nvPr/>
              </p:nvSpPr>
              <p:spPr>
                <a:xfrm flipH="1">
                  <a:off x="566133" y="3761742"/>
                  <a:ext cx="850658" cy="161494"/>
                </a:xfrm>
                <a:prstGeom prst="parallelogram">
                  <a:avLst>
                    <a:gd name="adj" fmla="val 20586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7401665-E0EB-365D-5C00-FB40B83E8980}"/>
                  </a:ext>
                </a:extLst>
              </p:cNvPr>
              <p:cNvSpPr/>
              <p:nvPr/>
            </p:nvSpPr>
            <p:spPr>
              <a:xfrm flipH="1">
                <a:off x="6031453" y="4660104"/>
                <a:ext cx="133973" cy="610760"/>
              </a:xfrm>
              <a:custGeom>
                <a:avLst/>
                <a:gdLst>
                  <a:gd name="connsiteX0" fmla="*/ 134372 w 148218"/>
                  <a:gd name="connsiteY0" fmla="*/ 0 h 610760"/>
                  <a:gd name="connsiteX1" fmla="*/ 13846 w 148218"/>
                  <a:gd name="connsiteY1" fmla="*/ 0 h 610760"/>
                  <a:gd name="connsiteX2" fmla="*/ 0 w 148218"/>
                  <a:gd name="connsiteY2" fmla="*/ 393700 h 610760"/>
                  <a:gd name="connsiteX3" fmla="*/ 5966 w 148218"/>
                  <a:gd name="connsiteY3" fmla="*/ 393700 h 610760"/>
                  <a:gd name="connsiteX4" fmla="*/ 15395 w 148218"/>
                  <a:gd name="connsiteY4" fmla="*/ 423553 h 610760"/>
                  <a:gd name="connsiteX5" fmla="*/ 42763 w 148218"/>
                  <a:gd name="connsiteY5" fmla="*/ 446014 h 610760"/>
                  <a:gd name="connsiteX6" fmla="*/ 63272 w 148218"/>
                  <a:gd name="connsiteY6" fmla="*/ 446036 h 610760"/>
                  <a:gd name="connsiteX7" fmla="*/ 63272 w 148218"/>
                  <a:gd name="connsiteY7" fmla="*/ 610760 h 610760"/>
                  <a:gd name="connsiteX8" fmla="*/ 84954 w 148218"/>
                  <a:gd name="connsiteY8" fmla="*/ 610760 h 610760"/>
                  <a:gd name="connsiteX9" fmla="*/ 84954 w 148218"/>
                  <a:gd name="connsiteY9" fmla="*/ 446059 h 610760"/>
                  <a:gd name="connsiteX10" fmla="*/ 105305 w 148218"/>
                  <a:gd name="connsiteY10" fmla="*/ 446080 h 610760"/>
                  <a:gd name="connsiteX11" fmla="*/ 132726 w 148218"/>
                  <a:gd name="connsiteY11" fmla="*/ 423691 h 610760"/>
                  <a:gd name="connsiteX12" fmla="*/ 142301 w 148218"/>
                  <a:gd name="connsiteY12" fmla="*/ 393700 h 610760"/>
                  <a:gd name="connsiteX13" fmla="*/ 148218 w 148218"/>
                  <a:gd name="connsiteY13" fmla="*/ 393700 h 61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8218" h="610760">
                    <a:moveTo>
                      <a:pt x="134372" y="0"/>
                    </a:moveTo>
                    <a:lnTo>
                      <a:pt x="13846" y="0"/>
                    </a:lnTo>
                    <a:lnTo>
                      <a:pt x="0" y="393700"/>
                    </a:lnTo>
                    <a:lnTo>
                      <a:pt x="5966" y="393700"/>
                    </a:lnTo>
                    <a:lnTo>
                      <a:pt x="15395" y="423553"/>
                    </a:lnTo>
                    <a:cubicBezTo>
                      <a:pt x="21878" y="432955"/>
                      <a:pt x="31249" y="440802"/>
                      <a:pt x="42763" y="446014"/>
                    </a:cubicBezTo>
                    <a:lnTo>
                      <a:pt x="63272" y="446036"/>
                    </a:lnTo>
                    <a:lnTo>
                      <a:pt x="63272" y="610760"/>
                    </a:lnTo>
                    <a:lnTo>
                      <a:pt x="84954" y="610760"/>
                    </a:lnTo>
                    <a:lnTo>
                      <a:pt x="84954" y="446059"/>
                    </a:lnTo>
                    <a:lnTo>
                      <a:pt x="105305" y="446080"/>
                    </a:lnTo>
                    <a:cubicBezTo>
                      <a:pt x="116828" y="440896"/>
                      <a:pt x="126218" y="433073"/>
                      <a:pt x="132726" y="423691"/>
                    </a:cubicBezTo>
                    <a:lnTo>
                      <a:pt x="142301" y="393700"/>
                    </a:lnTo>
                    <a:lnTo>
                      <a:pt x="148218" y="39370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6">
              <a:extLst>
                <a:ext uri="{FF2B5EF4-FFF2-40B4-BE49-F238E27FC236}">
                  <a16:creationId xmlns:a16="http://schemas.microsoft.com/office/drawing/2014/main" id="{2D8A8E53-004E-56C0-5BFD-B8C37BF54C42}"/>
                </a:ext>
              </a:extLst>
            </p:cNvPr>
            <p:cNvGrpSpPr/>
            <p:nvPr/>
          </p:nvGrpSpPr>
          <p:grpSpPr>
            <a:xfrm>
              <a:off x="2385824" y="2005331"/>
              <a:ext cx="2183935" cy="1895581"/>
              <a:chOff x="2097778" y="1265900"/>
              <a:chExt cx="2183934" cy="1895581"/>
            </a:xfrm>
          </p:grpSpPr>
          <p:sp>
            <p:nvSpPr>
              <p:cNvPr id="27" name="Rounded Rectangle 14">
                <a:extLst>
                  <a:ext uri="{FF2B5EF4-FFF2-40B4-BE49-F238E27FC236}">
                    <a16:creationId xmlns:a16="http://schemas.microsoft.com/office/drawing/2014/main" id="{8B8D8724-ABC7-557A-5B99-EDF825CD92DC}"/>
                  </a:ext>
                </a:extLst>
              </p:cNvPr>
              <p:cNvSpPr/>
              <p:nvPr/>
            </p:nvSpPr>
            <p:spPr>
              <a:xfrm>
                <a:off x="2097778" y="2362580"/>
                <a:ext cx="138452" cy="283691"/>
              </a:xfrm>
              <a:custGeom>
                <a:avLst/>
                <a:gdLst/>
                <a:ahLst/>
                <a:cxnLst/>
                <a:rect l="l" t="t" r="r" b="b"/>
                <a:pathLst>
                  <a:path w="142312" h="291601">
                    <a:moveTo>
                      <a:pt x="142312" y="0"/>
                    </a:moveTo>
                    <a:lnTo>
                      <a:pt x="142312" y="291601"/>
                    </a:lnTo>
                    <a:cubicBezTo>
                      <a:pt x="63311" y="290095"/>
                      <a:pt x="0" y="225341"/>
                      <a:pt x="0" y="145800"/>
                    </a:cubicBezTo>
                    <a:cubicBezTo>
                      <a:pt x="0" y="66260"/>
                      <a:pt x="63311" y="1506"/>
                      <a:pt x="14231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자유형: 도형 117">
                <a:extLst>
                  <a:ext uri="{FF2B5EF4-FFF2-40B4-BE49-F238E27FC236}">
                    <a16:creationId xmlns:a16="http://schemas.microsoft.com/office/drawing/2014/main" id="{52D4AC72-4F8A-37F7-331B-61F89AC0D6A7}"/>
                  </a:ext>
                </a:extLst>
              </p:cNvPr>
              <p:cNvSpPr/>
              <p:nvPr/>
            </p:nvSpPr>
            <p:spPr>
              <a:xfrm rot="13500000">
                <a:off x="2297586" y="1177356"/>
                <a:ext cx="1895581" cy="2072670"/>
              </a:xfrm>
              <a:custGeom>
                <a:avLst/>
                <a:gdLst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1555636 w 1895581"/>
                  <a:gd name="connsiteY14" fmla="*/ 842725 h 2072670"/>
                  <a:gd name="connsiteX15" fmla="*/ 712411 w 1895581"/>
                  <a:gd name="connsiteY15" fmla="*/ 1685950 h 2072670"/>
                  <a:gd name="connsiteX16" fmla="*/ 712175 w 1895581"/>
                  <a:gd name="connsiteY16" fmla="*/ 1685715 h 2072670"/>
                  <a:gd name="connsiteX17" fmla="*/ 509099 w 1895581"/>
                  <a:gd name="connsiteY17" fmla="*/ 1888790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712411 w 1895581"/>
                  <a:gd name="connsiteY14" fmla="*/ 1685950 h 2072670"/>
                  <a:gd name="connsiteX15" fmla="*/ 712175 w 1895581"/>
                  <a:gd name="connsiteY15" fmla="*/ 1685715 h 2072670"/>
                  <a:gd name="connsiteX16" fmla="*/ 509099 w 1895581"/>
                  <a:gd name="connsiteY16" fmla="*/ 1888790 h 2072670"/>
                  <a:gd name="connsiteX17" fmla="*/ 682524 w 1895581"/>
                  <a:gd name="connsiteY17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712411 w 1895581"/>
                  <a:gd name="connsiteY14" fmla="*/ 1685950 h 2072670"/>
                  <a:gd name="connsiteX15" fmla="*/ 509099 w 1895581"/>
                  <a:gd name="connsiteY15" fmla="*/ 1888790 h 2072670"/>
                  <a:gd name="connsiteX16" fmla="*/ 682524 w 1895581"/>
                  <a:gd name="connsiteY16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1249238 w 1895581"/>
                  <a:gd name="connsiteY6" fmla="*/ 509421 h 2072670"/>
                  <a:gd name="connsiteX7" fmla="*/ 1255435 w 1895581"/>
                  <a:gd name="connsiteY7" fmla="*/ 515618 h 2072670"/>
                  <a:gd name="connsiteX8" fmla="*/ 1531526 w 1895581"/>
                  <a:gd name="connsiteY8" fmla="*/ 239527 h 2072670"/>
                  <a:gd name="connsiteX9" fmla="*/ 1531526 w 1895581"/>
                  <a:gd name="connsiteY9" fmla="*/ 0 h 2072670"/>
                  <a:gd name="connsiteX10" fmla="*/ 1845973 w 1895581"/>
                  <a:gd name="connsiteY10" fmla="*/ 314448 h 2072670"/>
                  <a:gd name="connsiteX11" fmla="*/ 1845973 w 1895581"/>
                  <a:gd name="connsiteY11" fmla="*/ 553975 h 2072670"/>
                  <a:gd name="connsiteX12" fmla="*/ 1556430 w 1895581"/>
                  <a:gd name="connsiteY12" fmla="*/ 843519 h 2072670"/>
                  <a:gd name="connsiteX13" fmla="*/ 712411 w 1895581"/>
                  <a:gd name="connsiteY13" fmla="*/ 1685950 h 2072670"/>
                  <a:gd name="connsiteX14" fmla="*/ 509099 w 1895581"/>
                  <a:gd name="connsiteY14" fmla="*/ 1888790 h 2072670"/>
                  <a:gd name="connsiteX15" fmla="*/ 682524 w 1895581"/>
                  <a:gd name="connsiteY15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1556430 w 1895581"/>
                  <a:gd name="connsiteY11" fmla="*/ 843519 h 2072670"/>
                  <a:gd name="connsiteX12" fmla="*/ 712411 w 1895581"/>
                  <a:gd name="connsiteY12" fmla="*/ 1685950 h 2072670"/>
                  <a:gd name="connsiteX13" fmla="*/ 509099 w 1895581"/>
                  <a:gd name="connsiteY13" fmla="*/ 1888790 h 2072670"/>
                  <a:gd name="connsiteX14" fmla="*/ 682524 w 1895581"/>
                  <a:gd name="connsiteY14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1556430 w 1895581"/>
                  <a:gd name="connsiteY11" fmla="*/ 843519 h 2072670"/>
                  <a:gd name="connsiteX12" fmla="*/ 509099 w 1895581"/>
                  <a:gd name="connsiteY12" fmla="*/ 1888790 h 2072670"/>
                  <a:gd name="connsiteX13" fmla="*/ 682524 w 1895581"/>
                  <a:gd name="connsiteY13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509099 w 1895581"/>
                  <a:gd name="connsiteY11" fmla="*/ 1888790 h 2072670"/>
                  <a:gd name="connsiteX12" fmla="*/ 682524 w 1895581"/>
                  <a:gd name="connsiteY12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531526 w 1895581"/>
                  <a:gd name="connsiteY6" fmla="*/ 239527 h 2072670"/>
                  <a:gd name="connsiteX7" fmla="*/ 1531526 w 1895581"/>
                  <a:gd name="connsiteY7" fmla="*/ 0 h 2072670"/>
                  <a:gd name="connsiteX8" fmla="*/ 1845973 w 1895581"/>
                  <a:gd name="connsiteY8" fmla="*/ 314448 h 2072670"/>
                  <a:gd name="connsiteX9" fmla="*/ 1845973 w 1895581"/>
                  <a:gd name="connsiteY9" fmla="*/ 553975 h 2072670"/>
                  <a:gd name="connsiteX10" fmla="*/ 509099 w 1895581"/>
                  <a:gd name="connsiteY10" fmla="*/ 1888790 h 2072670"/>
                  <a:gd name="connsiteX11" fmla="*/ 682524 w 1895581"/>
                  <a:gd name="connsiteY11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531526 w 1895581"/>
                  <a:gd name="connsiteY5" fmla="*/ 239527 h 2072670"/>
                  <a:gd name="connsiteX6" fmla="*/ 1531526 w 1895581"/>
                  <a:gd name="connsiteY6" fmla="*/ 0 h 2072670"/>
                  <a:gd name="connsiteX7" fmla="*/ 1845973 w 1895581"/>
                  <a:gd name="connsiteY7" fmla="*/ 314448 h 2072670"/>
                  <a:gd name="connsiteX8" fmla="*/ 1845973 w 1895581"/>
                  <a:gd name="connsiteY8" fmla="*/ 553975 h 2072670"/>
                  <a:gd name="connsiteX9" fmla="*/ 509099 w 1895581"/>
                  <a:gd name="connsiteY9" fmla="*/ 1888790 h 2072670"/>
                  <a:gd name="connsiteX10" fmla="*/ 682524 w 1895581"/>
                  <a:gd name="connsiteY10" fmla="*/ 1996592 h 207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5581" h="2072670">
                    <a:moveTo>
                      <a:pt x="682524" y="1996592"/>
                    </a:moveTo>
                    <a:lnTo>
                      <a:pt x="11451" y="2072670"/>
                    </a:lnTo>
                    <a:lnTo>
                      <a:pt x="0" y="2061220"/>
                    </a:lnTo>
                    <a:lnTo>
                      <a:pt x="84087" y="1398156"/>
                    </a:lnTo>
                    <a:lnTo>
                      <a:pt x="196646" y="1572348"/>
                    </a:lnTo>
                    <a:lnTo>
                      <a:pt x="1531526" y="239527"/>
                    </a:lnTo>
                    <a:cubicBezTo>
                      <a:pt x="1597670" y="173383"/>
                      <a:pt x="1597670" y="66144"/>
                      <a:pt x="1531526" y="0"/>
                    </a:cubicBezTo>
                    <a:lnTo>
                      <a:pt x="1845973" y="314448"/>
                    </a:lnTo>
                    <a:cubicBezTo>
                      <a:pt x="1912117" y="380592"/>
                      <a:pt x="1912117" y="487832"/>
                      <a:pt x="1845973" y="553975"/>
                    </a:cubicBezTo>
                    <a:lnTo>
                      <a:pt x="509099" y="1888790"/>
                    </a:lnTo>
                    <a:lnTo>
                      <a:pt x="682524" y="19965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2C3FF9-6B4D-0F87-F227-093DCF2DAAD6}"/>
                </a:ext>
              </a:extLst>
            </p:cNvPr>
            <p:cNvSpPr txBox="1"/>
            <p:nvPr/>
          </p:nvSpPr>
          <p:spPr>
            <a:xfrm>
              <a:off x="2580864" y="2741906"/>
              <a:ext cx="2090723" cy="26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KONTEKS SOSIAL POLITIK</a:t>
              </a:r>
            </a:p>
          </p:txBody>
        </p:sp>
        <p:grpSp>
          <p:nvGrpSpPr>
            <p:cNvPr id="31" name="그룹 7">
              <a:extLst>
                <a:ext uri="{FF2B5EF4-FFF2-40B4-BE49-F238E27FC236}">
                  <a16:creationId xmlns:a16="http://schemas.microsoft.com/office/drawing/2014/main" id="{37802F14-7289-B7CB-709E-E8549DBEDB16}"/>
                </a:ext>
              </a:extLst>
            </p:cNvPr>
            <p:cNvGrpSpPr/>
            <p:nvPr/>
          </p:nvGrpSpPr>
          <p:grpSpPr>
            <a:xfrm>
              <a:off x="2385824" y="2681338"/>
              <a:ext cx="2183933" cy="1895581"/>
              <a:chOff x="3912068" y="2691711"/>
              <a:chExt cx="2183932" cy="1895581"/>
            </a:xfrm>
          </p:grpSpPr>
          <p:sp>
            <p:nvSpPr>
              <p:cNvPr id="32" name="Rounded Rectangle 14">
                <a:extLst>
                  <a:ext uri="{FF2B5EF4-FFF2-40B4-BE49-F238E27FC236}">
                    <a16:creationId xmlns:a16="http://schemas.microsoft.com/office/drawing/2014/main" id="{45A6DCEB-2BBC-E02E-0E03-355E52F3B870}"/>
                  </a:ext>
                </a:extLst>
              </p:cNvPr>
              <p:cNvSpPr/>
              <p:nvPr/>
            </p:nvSpPr>
            <p:spPr>
              <a:xfrm>
                <a:off x="3912068" y="3788391"/>
                <a:ext cx="138452" cy="283691"/>
              </a:xfrm>
              <a:custGeom>
                <a:avLst/>
                <a:gdLst/>
                <a:ahLst/>
                <a:cxnLst/>
                <a:rect l="l" t="t" r="r" b="b"/>
                <a:pathLst>
                  <a:path w="142312" h="291601">
                    <a:moveTo>
                      <a:pt x="142312" y="0"/>
                    </a:moveTo>
                    <a:lnTo>
                      <a:pt x="142312" y="291601"/>
                    </a:lnTo>
                    <a:cubicBezTo>
                      <a:pt x="63311" y="290095"/>
                      <a:pt x="0" y="225341"/>
                      <a:pt x="0" y="145800"/>
                    </a:cubicBezTo>
                    <a:cubicBezTo>
                      <a:pt x="0" y="66260"/>
                      <a:pt x="63311" y="1506"/>
                      <a:pt x="142312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자유형: 도형 120">
                <a:extLst>
                  <a:ext uri="{FF2B5EF4-FFF2-40B4-BE49-F238E27FC236}">
                    <a16:creationId xmlns:a16="http://schemas.microsoft.com/office/drawing/2014/main" id="{BE36E4CF-D034-AC35-FE33-7683DBD97C3C}"/>
                  </a:ext>
                </a:extLst>
              </p:cNvPr>
              <p:cNvSpPr/>
              <p:nvPr/>
            </p:nvSpPr>
            <p:spPr>
              <a:xfrm rot="13500000">
                <a:off x="4111874" y="2603167"/>
                <a:ext cx="1895581" cy="2072670"/>
              </a:xfrm>
              <a:custGeom>
                <a:avLst/>
                <a:gdLst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1555636 w 1895581"/>
                  <a:gd name="connsiteY14" fmla="*/ 842725 h 2072670"/>
                  <a:gd name="connsiteX15" fmla="*/ 712411 w 1895581"/>
                  <a:gd name="connsiteY15" fmla="*/ 1685950 h 2072670"/>
                  <a:gd name="connsiteX16" fmla="*/ 712175 w 1895581"/>
                  <a:gd name="connsiteY16" fmla="*/ 1685715 h 2072670"/>
                  <a:gd name="connsiteX17" fmla="*/ 509099 w 1895581"/>
                  <a:gd name="connsiteY17" fmla="*/ 1888790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712411 w 1895581"/>
                  <a:gd name="connsiteY14" fmla="*/ 1685950 h 2072670"/>
                  <a:gd name="connsiteX15" fmla="*/ 712175 w 1895581"/>
                  <a:gd name="connsiteY15" fmla="*/ 1685715 h 2072670"/>
                  <a:gd name="connsiteX16" fmla="*/ 509099 w 1895581"/>
                  <a:gd name="connsiteY16" fmla="*/ 1888790 h 2072670"/>
                  <a:gd name="connsiteX17" fmla="*/ 682524 w 1895581"/>
                  <a:gd name="connsiteY17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712411 w 1895581"/>
                  <a:gd name="connsiteY14" fmla="*/ 1685950 h 2072670"/>
                  <a:gd name="connsiteX15" fmla="*/ 509099 w 1895581"/>
                  <a:gd name="connsiteY15" fmla="*/ 1888790 h 2072670"/>
                  <a:gd name="connsiteX16" fmla="*/ 682524 w 1895581"/>
                  <a:gd name="connsiteY16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1249238 w 1895581"/>
                  <a:gd name="connsiteY6" fmla="*/ 509421 h 2072670"/>
                  <a:gd name="connsiteX7" fmla="*/ 1255435 w 1895581"/>
                  <a:gd name="connsiteY7" fmla="*/ 515618 h 2072670"/>
                  <a:gd name="connsiteX8" fmla="*/ 1531526 w 1895581"/>
                  <a:gd name="connsiteY8" fmla="*/ 239527 h 2072670"/>
                  <a:gd name="connsiteX9" fmla="*/ 1531526 w 1895581"/>
                  <a:gd name="connsiteY9" fmla="*/ 0 h 2072670"/>
                  <a:gd name="connsiteX10" fmla="*/ 1845973 w 1895581"/>
                  <a:gd name="connsiteY10" fmla="*/ 314448 h 2072670"/>
                  <a:gd name="connsiteX11" fmla="*/ 1845973 w 1895581"/>
                  <a:gd name="connsiteY11" fmla="*/ 553975 h 2072670"/>
                  <a:gd name="connsiteX12" fmla="*/ 1556430 w 1895581"/>
                  <a:gd name="connsiteY12" fmla="*/ 843519 h 2072670"/>
                  <a:gd name="connsiteX13" fmla="*/ 712411 w 1895581"/>
                  <a:gd name="connsiteY13" fmla="*/ 1685950 h 2072670"/>
                  <a:gd name="connsiteX14" fmla="*/ 509099 w 1895581"/>
                  <a:gd name="connsiteY14" fmla="*/ 1888790 h 2072670"/>
                  <a:gd name="connsiteX15" fmla="*/ 682524 w 1895581"/>
                  <a:gd name="connsiteY15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1556430 w 1895581"/>
                  <a:gd name="connsiteY11" fmla="*/ 843519 h 2072670"/>
                  <a:gd name="connsiteX12" fmla="*/ 712411 w 1895581"/>
                  <a:gd name="connsiteY12" fmla="*/ 1685950 h 2072670"/>
                  <a:gd name="connsiteX13" fmla="*/ 509099 w 1895581"/>
                  <a:gd name="connsiteY13" fmla="*/ 1888790 h 2072670"/>
                  <a:gd name="connsiteX14" fmla="*/ 682524 w 1895581"/>
                  <a:gd name="connsiteY14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1556430 w 1895581"/>
                  <a:gd name="connsiteY11" fmla="*/ 843519 h 2072670"/>
                  <a:gd name="connsiteX12" fmla="*/ 509099 w 1895581"/>
                  <a:gd name="connsiteY12" fmla="*/ 1888790 h 2072670"/>
                  <a:gd name="connsiteX13" fmla="*/ 682524 w 1895581"/>
                  <a:gd name="connsiteY13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509099 w 1895581"/>
                  <a:gd name="connsiteY11" fmla="*/ 1888790 h 2072670"/>
                  <a:gd name="connsiteX12" fmla="*/ 682524 w 1895581"/>
                  <a:gd name="connsiteY12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531526 w 1895581"/>
                  <a:gd name="connsiteY6" fmla="*/ 239527 h 2072670"/>
                  <a:gd name="connsiteX7" fmla="*/ 1531526 w 1895581"/>
                  <a:gd name="connsiteY7" fmla="*/ 0 h 2072670"/>
                  <a:gd name="connsiteX8" fmla="*/ 1845973 w 1895581"/>
                  <a:gd name="connsiteY8" fmla="*/ 314448 h 2072670"/>
                  <a:gd name="connsiteX9" fmla="*/ 1845973 w 1895581"/>
                  <a:gd name="connsiteY9" fmla="*/ 553975 h 2072670"/>
                  <a:gd name="connsiteX10" fmla="*/ 509099 w 1895581"/>
                  <a:gd name="connsiteY10" fmla="*/ 1888790 h 2072670"/>
                  <a:gd name="connsiteX11" fmla="*/ 682524 w 1895581"/>
                  <a:gd name="connsiteY11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531526 w 1895581"/>
                  <a:gd name="connsiteY5" fmla="*/ 239527 h 2072670"/>
                  <a:gd name="connsiteX6" fmla="*/ 1531526 w 1895581"/>
                  <a:gd name="connsiteY6" fmla="*/ 0 h 2072670"/>
                  <a:gd name="connsiteX7" fmla="*/ 1845973 w 1895581"/>
                  <a:gd name="connsiteY7" fmla="*/ 314448 h 2072670"/>
                  <a:gd name="connsiteX8" fmla="*/ 1845973 w 1895581"/>
                  <a:gd name="connsiteY8" fmla="*/ 553975 h 2072670"/>
                  <a:gd name="connsiteX9" fmla="*/ 509099 w 1895581"/>
                  <a:gd name="connsiteY9" fmla="*/ 1888790 h 2072670"/>
                  <a:gd name="connsiteX10" fmla="*/ 682524 w 1895581"/>
                  <a:gd name="connsiteY10" fmla="*/ 1996592 h 207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5581" h="2072670">
                    <a:moveTo>
                      <a:pt x="682524" y="1996592"/>
                    </a:moveTo>
                    <a:lnTo>
                      <a:pt x="11451" y="2072670"/>
                    </a:lnTo>
                    <a:lnTo>
                      <a:pt x="0" y="2061220"/>
                    </a:lnTo>
                    <a:lnTo>
                      <a:pt x="84087" y="1398156"/>
                    </a:lnTo>
                    <a:lnTo>
                      <a:pt x="196646" y="1572348"/>
                    </a:lnTo>
                    <a:lnTo>
                      <a:pt x="1531526" y="239527"/>
                    </a:lnTo>
                    <a:cubicBezTo>
                      <a:pt x="1597670" y="173383"/>
                      <a:pt x="1597670" y="66144"/>
                      <a:pt x="1531526" y="0"/>
                    </a:cubicBezTo>
                    <a:lnTo>
                      <a:pt x="1845973" y="314448"/>
                    </a:lnTo>
                    <a:cubicBezTo>
                      <a:pt x="1912117" y="380592"/>
                      <a:pt x="1912117" y="487832"/>
                      <a:pt x="1845973" y="553975"/>
                    </a:cubicBezTo>
                    <a:lnTo>
                      <a:pt x="509099" y="1888790"/>
                    </a:lnTo>
                    <a:lnTo>
                      <a:pt x="682524" y="19965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AA5311-9ABB-1713-B1D8-F4CD1FD8195F}"/>
                </a:ext>
              </a:extLst>
            </p:cNvPr>
            <p:cNvSpPr txBox="1"/>
            <p:nvPr/>
          </p:nvSpPr>
          <p:spPr>
            <a:xfrm>
              <a:off x="2601535" y="3438578"/>
              <a:ext cx="2090723" cy="26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PENYELENGGARAAN PEMILU</a:t>
              </a:r>
            </a:p>
          </p:txBody>
        </p:sp>
        <p:grpSp>
          <p:nvGrpSpPr>
            <p:cNvPr id="36" name="그룹 8">
              <a:extLst>
                <a:ext uri="{FF2B5EF4-FFF2-40B4-BE49-F238E27FC236}">
                  <a16:creationId xmlns:a16="http://schemas.microsoft.com/office/drawing/2014/main" id="{1144765C-D040-4C35-EAF7-E9DA59B4EB9A}"/>
                </a:ext>
              </a:extLst>
            </p:cNvPr>
            <p:cNvGrpSpPr/>
            <p:nvPr/>
          </p:nvGrpSpPr>
          <p:grpSpPr>
            <a:xfrm>
              <a:off x="2385824" y="3366054"/>
              <a:ext cx="2183933" cy="1895581"/>
              <a:chOff x="6720625" y="4117522"/>
              <a:chExt cx="2183932" cy="1895581"/>
            </a:xfrm>
          </p:grpSpPr>
          <p:sp>
            <p:nvSpPr>
              <p:cNvPr id="37" name="Rounded Rectangle 14">
                <a:extLst>
                  <a:ext uri="{FF2B5EF4-FFF2-40B4-BE49-F238E27FC236}">
                    <a16:creationId xmlns:a16="http://schemas.microsoft.com/office/drawing/2014/main" id="{7D9AFBBE-E938-96F3-9308-FAF7E75553DF}"/>
                  </a:ext>
                </a:extLst>
              </p:cNvPr>
              <p:cNvSpPr/>
              <p:nvPr/>
            </p:nvSpPr>
            <p:spPr>
              <a:xfrm>
                <a:off x="6720625" y="5214202"/>
                <a:ext cx="138452" cy="283691"/>
              </a:xfrm>
              <a:custGeom>
                <a:avLst/>
                <a:gdLst/>
                <a:ahLst/>
                <a:cxnLst/>
                <a:rect l="l" t="t" r="r" b="b"/>
                <a:pathLst>
                  <a:path w="142312" h="291601">
                    <a:moveTo>
                      <a:pt x="142312" y="0"/>
                    </a:moveTo>
                    <a:lnTo>
                      <a:pt x="142312" y="291601"/>
                    </a:lnTo>
                    <a:cubicBezTo>
                      <a:pt x="63311" y="290095"/>
                      <a:pt x="0" y="225341"/>
                      <a:pt x="0" y="145800"/>
                    </a:cubicBezTo>
                    <a:cubicBezTo>
                      <a:pt x="0" y="66260"/>
                      <a:pt x="63311" y="1506"/>
                      <a:pt x="142312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8" name="자유형: 도형 123">
                <a:extLst>
                  <a:ext uri="{FF2B5EF4-FFF2-40B4-BE49-F238E27FC236}">
                    <a16:creationId xmlns:a16="http://schemas.microsoft.com/office/drawing/2014/main" id="{6A25EF70-2333-C4A8-97EA-7ACDC9504B53}"/>
                  </a:ext>
                </a:extLst>
              </p:cNvPr>
              <p:cNvSpPr/>
              <p:nvPr/>
            </p:nvSpPr>
            <p:spPr>
              <a:xfrm rot="13500000">
                <a:off x="6920431" y="4028978"/>
                <a:ext cx="1895581" cy="2072670"/>
              </a:xfrm>
              <a:custGeom>
                <a:avLst/>
                <a:gdLst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1555636 w 1895581"/>
                  <a:gd name="connsiteY14" fmla="*/ 842725 h 2072670"/>
                  <a:gd name="connsiteX15" fmla="*/ 712411 w 1895581"/>
                  <a:gd name="connsiteY15" fmla="*/ 1685950 h 2072670"/>
                  <a:gd name="connsiteX16" fmla="*/ 712175 w 1895581"/>
                  <a:gd name="connsiteY16" fmla="*/ 1685715 h 2072670"/>
                  <a:gd name="connsiteX17" fmla="*/ 509099 w 1895581"/>
                  <a:gd name="connsiteY17" fmla="*/ 1888790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712411 w 1895581"/>
                  <a:gd name="connsiteY14" fmla="*/ 1685950 h 2072670"/>
                  <a:gd name="connsiteX15" fmla="*/ 712175 w 1895581"/>
                  <a:gd name="connsiteY15" fmla="*/ 1685715 h 2072670"/>
                  <a:gd name="connsiteX16" fmla="*/ 509099 w 1895581"/>
                  <a:gd name="connsiteY16" fmla="*/ 1888790 h 2072670"/>
                  <a:gd name="connsiteX17" fmla="*/ 682524 w 1895581"/>
                  <a:gd name="connsiteY17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712411 w 1895581"/>
                  <a:gd name="connsiteY14" fmla="*/ 1685950 h 2072670"/>
                  <a:gd name="connsiteX15" fmla="*/ 509099 w 1895581"/>
                  <a:gd name="connsiteY15" fmla="*/ 1888790 h 2072670"/>
                  <a:gd name="connsiteX16" fmla="*/ 682524 w 1895581"/>
                  <a:gd name="connsiteY16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1249238 w 1895581"/>
                  <a:gd name="connsiteY6" fmla="*/ 509421 h 2072670"/>
                  <a:gd name="connsiteX7" fmla="*/ 1255435 w 1895581"/>
                  <a:gd name="connsiteY7" fmla="*/ 515618 h 2072670"/>
                  <a:gd name="connsiteX8" fmla="*/ 1531526 w 1895581"/>
                  <a:gd name="connsiteY8" fmla="*/ 239527 h 2072670"/>
                  <a:gd name="connsiteX9" fmla="*/ 1531526 w 1895581"/>
                  <a:gd name="connsiteY9" fmla="*/ 0 h 2072670"/>
                  <a:gd name="connsiteX10" fmla="*/ 1845973 w 1895581"/>
                  <a:gd name="connsiteY10" fmla="*/ 314448 h 2072670"/>
                  <a:gd name="connsiteX11" fmla="*/ 1845973 w 1895581"/>
                  <a:gd name="connsiteY11" fmla="*/ 553975 h 2072670"/>
                  <a:gd name="connsiteX12" fmla="*/ 1556430 w 1895581"/>
                  <a:gd name="connsiteY12" fmla="*/ 843519 h 2072670"/>
                  <a:gd name="connsiteX13" fmla="*/ 712411 w 1895581"/>
                  <a:gd name="connsiteY13" fmla="*/ 1685950 h 2072670"/>
                  <a:gd name="connsiteX14" fmla="*/ 509099 w 1895581"/>
                  <a:gd name="connsiteY14" fmla="*/ 1888790 h 2072670"/>
                  <a:gd name="connsiteX15" fmla="*/ 682524 w 1895581"/>
                  <a:gd name="connsiteY15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1556430 w 1895581"/>
                  <a:gd name="connsiteY11" fmla="*/ 843519 h 2072670"/>
                  <a:gd name="connsiteX12" fmla="*/ 712411 w 1895581"/>
                  <a:gd name="connsiteY12" fmla="*/ 1685950 h 2072670"/>
                  <a:gd name="connsiteX13" fmla="*/ 509099 w 1895581"/>
                  <a:gd name="connsiteY13" fmla="*/ 1888790 h 2072670"/>
                  <a:gd name="connsiteX14" fmla="*/ 682524 w 1895581"/>
                  <a:gd name="connsiteY14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1556430 w 1895581"/>
                  <a:gd name="connsiteY11" fmla="*/ 843519 h 2072670"/>
                  <a:gd name="connsiteX12" fmla="*/ 509099 w 1895581"/>
                  <a:gd name="connsiteY12" fmla="*/ 1888790 h 2072670"/>
                  <a:gd name="connsiteX13" fmla="*/ 682524 w 1895581"/>
                  <a:gd name="connsiteY13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509099 w 1895581"/>
                  <a:gd name="connsiteY11" fmla="*/ 1888790 h 2072670"/>
                  <a:gd name="connsiteX12" fmla="*/ 682524 w 1895581"/>
                  <a:gd name="connsiteY12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531526 w 1895581"/>
                  <a:gd name="connsiteY6" fmla="*/ 239527 h 2072670"/>
                  <a:gd name="connsiteX7" fmla="*/ 1531526 w 1895581"/>
                  <a:gd name="connsiteY7" fmla="*/ 0 h 2072670"/>
                  <a:gd name="connsiteX8" fmla="*/ 1845973 w 1895581"/>
                  <a:gd name="connsiteY8" fmla="*/ 314448 h 2072670"/>
                  <a:gd name="connsiteX9" fmla="*/ 1845973 w 1895581"/>
                  <a:gd name="connsiteY9" fmla="*/ 553975 h 2072670"/>
                  <a:gd name="connsiteX10" fmla="*/ 509099 w 1895581"/>
                  <a:gd name="connsiteY10" fmla="*/ 1888790 h 2072670"/>
                  <a:gd name="connsiteX11" fmla="*/ 682524 w 1895581"/>
                  <a:gd name="connsiteY11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531526 w 1895581"/>
                  <a:gd name="connsiteY5" fmla="*/ 239527 h 2072670"/>
                  <a:gd name="connsiteX6" fmla="*/ 1531526 w 1895581"/>
                  <a:gd name="connsiteY6" fmla="*/ 0 h 2072670"/>
                  <a:gd name="connsiteX7" fmla="*/ 1845973 w 1895581"/>
                  <a:gd name="connsiteY7" fmla="*/ 314448 h 2072670"/>
                  <a:gd name="connsiteX8" fmla="*/ 1845973 w 1895581"/>
                  <a:gd name="connsiteY8" fmla="*/ 553975 h 2072670"/>
                  <a:gd name="connsiteX9" fmla="*/ 509099 w 1895581"/>
                  <a:gd name="connsiteY9" fmla="*/ 1888790 h 2072670"/>
                  <a:gd name="connsiteX10" fmla="*/ 682524 w 1895581"/>
                  <a:gd name="connsiteY10" fmla="*/ 1996592 h 207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5581" h="2072670">
                    <a:moveTo>
                      <a:pt x="682524" y="1996592"/>
                    </a:moveTo>
                    <a:lnTo>
                      <a:pt x="11451" y="2072670"/>
                    </a:lnTo>
                    <a:lnTo>
                      <a:pt x="0" y="2061220"/>
                    </a:lnTo>
                    <a:lnTo>
                      <a:pt x="84087" y="1398156"/>
                    </a:lnTo>
                    <a:lnTo>
                      <a:pt x="196646" y="1572348"/>
                    </a:lnTo>
                    <a:lnTo>
                      <a:pt x="1531526" y="239527"/>
                    </a:lnTo>
                    <a:cubicBezTo>
                      <a:pt x="1597670" y="173383"/>
                      <a:pt x="1597670" y="66144"/>
                      <a:pt x="1531526" y="0"/>
                    </a:cubicBezTo>
                    <a:lnTo>
                      <a:pt x="1845973" y="314448"/>
                    </a:lnTo>
                    <a:cubicBezTo>
                      <a:pt x="1912117" y="380592"/>
                      <a:pt x="1912117" y="487832"/>
                      <a:pt x="1845973" y="553975"/>
                    </a:cubicBezTo>
                    <a:lnTo>
                      <a:pt x="509099" y="1888790"/>
                    </a:lnTo>
                    <a:lnTo>
                      <a:pt x="682524" y="19965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CE1C41-45DA-9D49-3626-64069E7BD9C1}"/>
                </a:ext>
              </a:extLst>
            </p:cNvPr>
            <p:cNvSpPr txBox="1"/>
            <p:nvPr/>
          </p:nvSpPr>
          <p:spPr>
            <a:xfrm>
              <a:off x="2614872" y="4117002"/>
              <a:ext cx="1580055" cy="26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KONTESTASI</a:t>
              </a:r>
            </a:p>
          </p:txBody>
        </p:sp>
        <p:grpSp>
          <p:nvGrpSpPr>
            <p:cNvPr id="41" name="그룹 9">
              <a:extLst>
                <a:ext uri="{FF2B5EF4-FFF2-40B4-BE49-F238E27FC236}">
                  <a16:creationId xmlns:a16="http://schemas.microsoft.com/office/drawing/2014/main" id="{87D1F230-24E9-F737-BF68-7A139153DF6F}"/>
                </a:ext>
              </a:extLst>
            </p:cNvPr>
            <p:cNvGrpSpPr/>
            <p:nvPr/>
          </p:nvGrpSpPr>
          <p:grpSpPr>
            <a:xfrm>
              <a:off x="2385824" y="4050769"/>
              <a:ext cx="2183933" cy="1895581"/>
              <a:chOff x="9529182" y="5543333"/>
              <a:chExt cx="2183932" cy="1895581"/>
            </a:xfrm>
          </p:grpSpPr>
          <p:sp>
            <p:nvSpPr>
              <p:cNvPr id="42" name="Rounded Rectangle 14">
                <a:extLst>
                  <a:ext uri="{FF2B5EF4-FFF2-40B4-BE49-F238E27FC236}">
                    <a16:creationId xmlns:a16="http://schemas.microsoft.com/office/drawing/2014/main" id="{0F2E350F-33DC-FD34-1C05-92D4BF4096AE}"/>
                  </a:ext>
                </a:extLst>
              </p:cNvPr>
              <p:cNvSpPr/>
              <p:nvPr/>
            </p:nvSpPr>
            <p:spPr>
              <a:xfrm>
                <a:off x="9529182" y="6640013"/>
                <a:ext cx="138452" cy="283691"/>
              </a:xfrm>
              <a:custGeom>
                <a:avLst/>
                <a:gdLst/>
                <a:ahLst/>
                <a:cxnLst/>
                <a:rect l="l" t="t" r="r" b="b"/>
                <a:pathLst>
                  <a:path w="142312" h="291601">
                    <a:moveTo>
                      <a:pt x="142312" y="0"/>
                    </a:moveTo>
                    <a:lnTo>
                      <a:pt x="142312" y="291601"/>
                    </a:lnTo>
                    <a:cubicBezTo>
                      <a:pt x="63311" y="290095"/>
                      <a:pt x="0" y="225341"/>
                      <a:pt x="0" y="145800"/>
                    </a:cubicBezTo>
                    <a:cubicBezTo>
                      <a:pt x="0" y="66260"/>
                      <a:pt x="63311" y="1506"/>
                      <a:pt x="142312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3" name="자유형: 도형 126">
                <a:extLst>
                  <a:ext uri="{FF2B5EF4-FFF2-40B4-BE49-F238E27FC236}">
                    <a16:creationId xmlns:a16="http://schemas.microsoft.com/office/drawing/2014/main" id="{7A0A1AA6-88DC-05F4-96E0-9CEE4E3E628B}"/>
                  </a:ext>
                </a:extLst>
              </p:cNvPr>
              <p:cNvSpPr/>
              <p:nvPr/>
            </p:nvSpPr>
            <p:spPr>
              <a:xfrm rot="13500000">
                <a:off x="9728988" y="5454789"/>
                <a:ext cx="1895581" cy="2072670"/>
              </a:xfrm>
              <a:custGeom>
                <a:avLst/>
                <a:gdLst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1555636 w 1895581"/>
                  <a:gd name="connsiteY14" fmla="*/ 842725 h 2072670"/>
                  <a:gd name="connsiteX15" fmla="*/ 712411 w 1895581"/>
                  <a:gd name="connsiteY15" fmla="*/ 1685950 h 2072670"/>
                  <a:gd name="connsiteX16" fmla="*/ 712175 w 1895581"/>
                  <a:gd name="connsiteY16" fmla="*/ 1685715 h 2072670"/>
                  <a:gd name="connsiteX17" fmla="*/ 509099 w 1895581"/>
                  <a:gd name="connsiteY17" fmla="*/ 1888790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712411 w 1895581"/>
                  <a:gd name="connsiteY14" fmla="*/ 1685950 h 2072670"/>
                  <a:gd name="connsiteX15" fmla="*/ 712175 w 1895581"/>
                  <a:gd name="connsiteY15" fmla="*/ 1685715 h 2072670"/>
                  <a:gd name="connsiteX16" fmla="*/ 509099 w 1895581"/>
                  <a:gd name="connsiteY16" fmla="*/ 1888790 h 2072670"/>
                  <a:gd name="connsiteX17" fmla="*/ 682524 w 1895581"/>
                  <a:gd name="connsiteY17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392560 w 1895581"/>
                  <a:gd name="connsiteY6" fmla="*/ 1366099 h 2072670"/>
                  <a:gd name="connsiteX7" fmla="*/ 1249238 w 1895581"/>
                  <a:gd name="connsiteY7" fmla="*/ 509421 h 2072670"/>
                  <a:gd name="connsiteX8" fmla="*/ 1255435 w 1895581"/>
                  <a:gd name="connsiteY8" fmla="*/ 515618 h 2072670"/>
                  <a:gd name="connsiteX9" fmla="*/ 1531526 w 1895581"/>
                  <a:gd name="connsiteY9" fmla="*/ 239527 h 2072670"/>
                  <a:gd name="connsiteX10" fmla="*/ 1531526 w 1895581"/>
                  <a:gd name="connsiteY10" fmla="*/ 0 h 2072670"/>
                  <a:gd name="connsiteX11" fmla="*/ 1845973 w 1895581"/>
                  <a:gd name="connsiteY11" fmla="*/ 314448 h 2072670"/>
                  <a:gd name="connsiteX12" fmla="*/ 1845973 w 1895581"/>
                  <a:gd name="connsiteY12" fmla="*/ 553975 h 2072670"/>
                  <a:gd name="connsiteX13" fmla="*/ 1556430 w 1895581"/>
                  <a:gd name="connsiteY13" fmla="*/ 843519 h 2072670"/>
                  <a:gd name="connsiteX14" fmla="*/ 712411 w 1895581"/>
                  <a:gd name="connsiteY14" fmla="*/ 1685950 h 2072670"/>
                  <a:gd name="connsiteX15" fmla="*/ 509099 w 1895581"/>
                  <a:gd name="connsiteY15" fmla="*/ 1888790 h 2072670"/>
                  <a:gd name="connsiteX16" fmla="*/ 682524 w 1895581"/>
                  <a:gd name="connsiteY16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397728 w 1895581"/>
                  <a:gd name="connsiteY5" fmla="*/ 1371267 h 2072670"/>
                  <a:gd name="connsiteX6" fmla="*/ 1249238 w 1895581"/>
                  <a:gd name="connsiteY6" fmla="*/ 509421 h 2072670"/>
                  <a:gd name="connsiteX7" fmla="*/ 1255435 w 1895581"/>
                  <a:gd name="connsiteY7" fmla="*/ 515618 h 2072670"/>
                  <a:gd name="connsiteX8" fmla="*/ 1531526 w 1895581"/>
                  <a:gd name="connsiteY8" fmla="*/ 239527 h 2072670"/>
                  <a:gd name="connsiteX9" fmla="*/ 1531526 w 1895581"/>
                  <a:gd name="connsiteY9" fmla="*/ 0 h 2072670"/>
                  <a:gd name="connsiteX10" fmla="*/ 1845973 w 1895581"/>
                  <a:gd name="connsiteY10" fmla="*/ 314448 h 2072670"/>
                  <a:gd name="connsiteX11" fmla="*/ 1845973 w 1895581"/>
                  <a:gd name="connsiteY11" fmla="*/ 553975 h 2072670"/>
                  <a:gd name="connsiteX12" fmla="*/ 1556430 w 1895581"/>
                  <a:gd name="connsiteY12" fmla="*/ 843519 h 2072670"/>
                  <a:gd name="connsiteX13" fmla="*/ 712411 w 1895581"/>
                  <a:gd name="connsiteY13" fmla="*/ 1685950 h 2072670"/>
                  <a:gd name="connsiteX14" fmla="*/ 509099 w 1895581"/>
                  <a:gd name="connsiteY14" fmla="*/ 1888790 h 2072670"/>
                  <a:gd name="connsiteX15" fmla="*/ 682524 w 1895581"/>
                  <a:gd name="connsiteY15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1556430 w 1895581"/>
                  <a:gd name="connsiteY11" fmla="*/ 843519 h 2072670"/>
                  <a:gd name="connsiteX12" fmla="*/ 712411 w 1895581"/>
                  <a:gd name="connsiteY12" fmla="*/ 1685950 h 2072670"/>
                  <a:gd name="connsiteX13" fmla="*/ 509099 w 1895581"/>
                  <a:gd name="connsiteY13" fmla="*/ 1888790 h 2072670"/>
                  <a:gd name="connsiteX14" fmla="*/ 682524 w 1895581"/>
                  <a:gd name="connsiteY14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1556430 w 1895581"/>
                  <a:gd name="connsiteY11" fmla="*/ 843519 h 2072670"/>
                  <a:gd name="connsiteX12" fmla="*/ 509099 w 1895581"/>
                  <a:gd name="connsiteY12" fmla="*/ 1888790 h 2072670"/>
                  <a:gd name="connsiteX13" fmla="*/ 682524 w 1895581"/>
                  <a:gd name="connsiteY13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255435 w 1895581"/>
                  <a:gd name="connsiteY6" fmla="*/ 515618 h 2072670"/>
                  <a:gd name="connsiteX7" fmla="*/ 1531526 w 1895581"/>
                  <a:gd name="connsiteY7" fmla="*/ 239527 h 2072670"/>
                  <a:gd name="connsiteX8" fmla="*/ 1531526 w 1895581"/>
                  <a:gd name="connsiteY8" fmla="*/ 0 h 2072670"/>
                  <a:gd name="connsiteX9" fmla="*/ 1845973 w 1895581"/>
                  <a:gd name="connsiteY9" fmla="*/ 314448 h 2072670"/>
                  <a:gd name="connsiteX10" fmla="*/ 1845973 w 1895581"/>
                  <a:gd name="connsiteY10" fmla="*/ 553975 h 2072670"/>
                  <a:gd name="connsiteX11" fmla="*/ 509099 w 1895581"/>
                  <a:gd name="connsiteY11" fmla="*/ 1888790 h 2072670"/>
                  <a:gd name="connsiteX12" fmla="*/ 682524 w 1895581"/>
                  <a:gd name="connsiteY12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249238 w 1895581"/>
                  <a:gd name="connsiteY5" fmla="*/ 509421 h 2072670"/>
                  <a:gd name="connsiteX6" fmla="*/ 1531526 w 1895581"/>
                  <a:gd name="connsiteY6" fmla="*/ 239527 h 2072670"/>
                  <a:gd name="connsiteX7" fmla="*/ 1531526 w 1895581"/>
                  <a:gd name="connsiteY7" fmla="*/ 0 h 2072670"/>
                  <a:gd name="connsiteX8" fmla="*/ 1845973 w 1895581"/>
                  <a:gd name="connsiteY8" fmla="*/ 314448 h 2072670"/>
                  <a:gd name="connsiteX9" fmla="*/ 1845973 w 1895581"/>
                  <a:gd name="connsiteY9" fmla="*/ 553975 h 2072670"/>
                  <a:gd name="connsiteX10" fmla="*/ 509099 w 1895581"/>
                  <a:gd name="connsiteY10" fmla="*/ 1888790 h 2072670"/>
                  <a:gd name="connsiteX11" fmla="*/ 682524 w 1895581"/>
                  <a:gd name="connsiteY11" fmla="*/ 1996592 h 2072670"/>
                  <a:gd name="connsiteX0" fmla="*/ 682524 w 1895581"/>
                  <a:gd name="connsiteY0" fmla="*/ 1996592 h 2072670"/>
                  <a:gd name="connsiteX1" fmla="*/ 11451 w 1895581"/>
                  <a:gd name="connsiteY1" fmla="*/ 2072670 h 2072670"/>
                  <a:gd name="connsiteX2" fmla="*/ 0 w 1895581"/>
                  <a:gd name="connsiteY2" fmla="*/ 2061220 h 2072670"/>
                  <a:gd name="connsiteX3" fmla="*/ 84087 w 1895581"/>
                  <a:gd name="connsiteY3" fmla="*/ 1398156 h 2072670"/>
                  <a:gd name="connsiteX4" fmla="*/ 196646 w 1895581"/>
                  <a:gd name="connsiteY4" fmla="*/ 1572348 h 2072670"/>
                  <a:gd name="connsiteX5" fmla="*/ 1531526 w 1895581"/>
                  <a:gd name="connsiteY5" fmla="*/ 239527 h 2072670"/>
                  <a:gd name="connsiteX6" fmla="*/ 1531526 w 1895581"/>
                  <a:gd name="connsiteY6" fmla="*/ 0 h 2072670"/>
                  <a:gd name="connsiteX7" fmla="*/ 1845973 w 1895581"/>
                  <a:gd name="connsiteY7" fmla="*/ 314448 h 2072670"/>
                  <a:gd name="connsiteX8" fmla="*/ 1845973 w 1895581"/>
                  <a:gd name="connsiteY8" fmla="*/ 553975 h 2072670"/>
                  <a:gd name="connsiteX9" fmla="*/ 509099 w 1895581"/>
                  <a:gd name="connsiteY9" fmla="*/ 1888790 h 2072670"/>
                  <a:gd name="connsiteX10" fmla="*/ 682524 w 1895581"/>
                  <a:gd name="connsiteY10" fmla="*/ 1996592 h 2072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5581" h="2072670">
                    <a:moveTo>
                      <a:pt x="682524" y="1996592"/>
                    </a:moveTo>
                    <a:lnTo>
                      <a:pt x="11451" y="2072670"/>
                    </a:lnTo>
                    <a:lnTo>
                      <a:pt x="0" y="2061220"/>
                    </a:lnTo>
                    <a:lnTo>
                      <a:pt x="84087" y="1398156"/>
                    </a:lnTo>
                    <a:lnTo>
                      <a:pt x="196646" y="1572348"/>
                    </a:lnTo>
                    <a:lnTo>
                      <a:pt x="1531526" y="239527"/>
                    </a:lnTo>
                    <a:cubicBezTo>
                      <a:pt x="1597670" y="173383"/>
                      <a:pt x="1597670" y="66144"/>
                      <a:pt x="1531526" y="0"/>
                    </a:cubicBezTo>
                    <a:lnTo>
                      <a:pt x="1845973" y="314448"/>
                    </a:lnTo>
                    <a:cubicBezTo>
                      <a:pt x="1912117" y="380592"/>
                      <a:pt x="1912117" y="487832"/>
                      <a:pt x="1845973" y="553975"/>
                    </a:cubicBezTo>
                    <a:lnTo>
                      <a:pt x="509099" y="1888790"/>
                    </a:lnTo>
                    <a:lnTo>
                      <a:pt x="682524" y="19965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E5FDC5C-8394-B220-7629-2200060F0800}"/>
                </a:ext>
              </a:extLst>
            </p:cNvPr>
            <p:cNvSpPr txBox="1"/>
            <p:nvPr/>
          </p:nvSpPr>
          <p:spPr>
            <a:xfrm>
              <a:off x="2656845" y="4804549"/>
              <a:ext cx="1580055" cy="26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PARTISIPASI</a:t>
              </a:r>
            </a:p>
          </p:txBody>
        </p:sp>
      </p:grpSp>
      <p:sp>
        <p:nvSpPr>
          <p:cNvPr id="52" name="Persegi Lengkung 8">
            <a:extLst>
              <a:ext uri="{FF2B5EF4-FFF2-40B4-BE49-F238E27FC236}">
                <a16:creationId xmlns:a16="http://schemas.microsoft.com/office/drawing/2014/main" id="{81B35F3B-4608-91EF-9DD5-04069BAA4B2B}"/>
              </a:ext>
            </a:extLst>
          </p:cNvPr>
          <p:cNvSpPr/>
          <p:nvPr/>
        </p:nvSpPr>
        <p:spPr>
          <a:xfrm>
            <a:off x="1184263" y="2476250"/>
            <a:ext cx="2346903" cy="317309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b="1" dirty="0">
                <a:solidFill>
                  <a:srgbClr val="E19825"/>
                </a:solidFill>
              </a:rPr>
              <a:t>KONSTRUKSI IKP</a:t>
            </a:r>
            <a:br>
              <a:rPr lang="id-ID" sz="2000" b="1" dirty="0">
                <a:solidFill>
                  <a:srgbClr val="E19825"/>
                </a:solidFill>
              </a:rPr>
            </a:br>
            <a:r>
              <a:rPr lang="id-ID" sz="2000" b="1" dirty="0">
                <a:solidFill>
                  <a:srgbClr val="E19825"/>
                </a:solidFill>
              </a:rPr>
              <a:t>terdiri dari:</a:t>
            </a:r>
          </a:p>
          <a:p>
            <a:pPr algn="ctr"/>
            <a:endParaRPr lang="id-ID" sz="2000" b="1" dirty="0">
              <a:solidFill>
                <a:srgbClr val="E19825"/>
              </a:solidFill>
            </a:endParaRPr>
          </a:p>
          <a:p>
            <a:pPr algn="ctr"/>
            <a:r>
              <a:rPr lang="id-ID" sz="2000" b="1" dirty="0">
                <a:solidFill>
                  <a:schemeClr val="bg1"/>
                </a:solidFill>
              </a:rPr>
              <a:t>4 DIMENSI</a:t>
            </a:r>
            <a:br>
              <a:rPr lang="id-ID" sz="2000" b="1" dirty="0">
                <a:solidFill>
                  <a:schemeClr val="bg1"/>
                </a:solidFill>
              </a:rPr>
            </a:br>
            <a:r>
              <a:rPr lang="id-ID" sz="2000" b="1" dirty="0">
                <a:solidFill>
                  <a:schemeClr val="bg1"/>
                </a:solidFill>
              </a:rPr>
              <a:t>12 SUBDIMENSI</a:t>
            </a:r>
            <a:br>
              <a:rPr lang="id-ID" sz="2000" b="1" dirty="0">
                <a:solidFill>
                  <a:schemeClr val="bg1"/>
                </a:solidFill>
              </a:rPr>
            </a:br>
            <a:r>
              <a:rPr lang="id-ID" sz="2000" b="1" dirty="0">
                <a:solidFill>
                  <a:schemeClr val="bg1"/>
                </a:solidFill>
              </a:rPr>
              <a:t>61 INDIKATOR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47183E7-22D4-B47F-754F-229DB196EC37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493A075-9A29-000F-45CF-C1FD190EB9A2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AF6BE48-AA1C-5309-B8C6-B30446AD6D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37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9F85-EBA9-A1A4-CBA3-AC40FC94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8" y="365760"/>
            <a:ext cx="10515600" cy="1325563"/>
          </a:xfrm>
        </p:spPr>
        <p:txBody>
          <a:bodyPr/>
          <a:lstStyle/>
          <a:p>
            <a:r>
              <a:rPr lang="en-GB" dirty="0"/>
              <a:t>DIMENSI</a:t>
            </a:r>
            <a:br>
              <a:rPr lang="en-GB" dirty="0"/>
            </a:br>
            <a:r>
              <a:rPr lang="en-GB" dirty="0"/>
              <a:t>DAN SUB DIMENSI IKP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46C4E-EB78-4656-7809-68C7AC9A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18A10-6E61-89B7-E48B-1E032C286963}"/>
              </a:ext>
            </a:extLst>
          </p:cNvPr>
          <p:cNvSpPr/>
          <p:nvPr/>
        </p:nvSpPr>
        <p:spPr>
          <a:xfrm>
            <a:off x="0" y="506730"/>
            <a:ext cx="835152" cy="103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B0913-311B-B9D7-0DC2-F7F19F5DA130}"/>
              </a:ext>
            </a:extLst>
          </p:cNvPr>
          <p:cNvSpPr/>
          <p:nvPr/>
        </p:nvSpPr>
        <p:spPr>
          <a:xfrm>
            <a:off x="3643312" y="497046"/>
            <a:ext cx="4905375" cy="436404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78A449-2CD5-1233-4091-66E01FADD6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841" y="2075418"/>
            <a:ext cx="2279868" cy="152193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F5CBAAF-32FE-C774-08F9-D6D97AEED463}"/>
              </a:ext>
            </a:extLst>
          </p:cNvPr>
          <p:cNvSpPr/>
          <p:nvPr/>
        </p:nvSpPr>
        <p:spPr>
          <a:xfrm>
            <a:off x="783240" y="3817688"/>
            <a:ext cx="2279868" cy="533532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88CE21-B36B-7F26-D440-E5F97A28ECAB}"/>
              </a:ext>
            </a:extLst>
          </p:cNvPr>
          <p:cNvSpPr txBox="1"/>
          <p:nvPr/>
        </p:nvSpPr>
        <p:spPr>
          <a:xfrm>
            <a:off x="772841" y="4486053"/>
            <a:ext cx="2451750" cy="996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Keamanan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Otoritas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Penyelenggara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Pemilu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Otoritas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Penyelenggara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Negara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701887-E4F8-4390-0BDB-FC8B2C95C759}"/>
              </a:ext>
            </a:extLst>
          </p:cNvPr>
          <p:cNvSpPr txBox="1"/>
          <p:nvPr/>
        </p:nvSpPr>
        <p:spPr>
          <a:xfrm>
            <a:off x="783240" y="3874209"/>
            <a:ext cx="22694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KONTEKS SOSIAL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DAN POLITIK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41B986-5AAC-4478-DDF6-11E5BC5C5432}"/>
              </a:ext>
            </a:extLst>
          </p:cNvPr>
          <p:cNvSpPr/>
          <p:nvPr/>
        </p:nvSpPr>
        <p:spPr>
          <a:xfrm flipH="1">
            <a:off x="3229897" y="2053515"/>
            <a:ext cx="42304" cy="3657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4FF65-D73F-C839-7686-737277E52571}"/>
              </a:ext>
            </a:extLst>
          </p:cNvPr>
          <p:cNvSpPr/>
          <p:nvPr/>
        </p:nvSpPr>
        <p:spPr>
          <a:xfrm>
            <a:off x="3459787" y="3817688"/>
            <a:ext cx="2279868" cy="5335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4B6232-C71F-CC14-5D0E-E5A1877B3FE0}"/>
              </a:ext>
            </a:extLst>
          </p:cNvPr>
          <p:cNvSpPr txBox="1"/>
          <p:nvPr/>
        </p:nvSpPr>
        <p:spPr>
          <a:xfrm>
            <a:off x="3449388" y="4486053"/>
            <a:ext cx="2451750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Hak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Memilih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Pelaksanaan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Kampanye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Pelaksanaan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Pemungutan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Suara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Ajudikasi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dan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Keberatan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Pemilu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Pengawasan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Pemilu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E47587-F2BB-1AD9-9F8B-442D7ED660CE}"/>
              </a:ext>
            </a:extLst>
          </p:cNvPr>
          <p:cNvSpPr txBox="1"/>
          <p:nvPr/>
        </p:nvSpPr>
        <p:spPr>
          <a:xfrm>
            <a:off x="3459787" y="3874209"/>
            <a:ext cx="22694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PENYELENGGARAAN PEMILU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7BE74CE-4129-35F3-1346-44CA695CFC42}"/>
              </a:ext>
            </a:extLst>
          </p:cNvPr>
          <p:cNvSpPr/>
          <p:nvPr/>
        </p:nvSpPr>
        <p:spPr>
          <a:xfrm flipH="1">
            <a:off x="5935209" y="2053515"/>
            <a:ext cx="42304" cy="3657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B49D30-402F-22D4-ED92-AB98C380A4D5}"/>
              </a:ext>
            </a:extLst>
          </p:cNvPr>
          <p:cNvSpPr/>
          <p:nvPr/>
        </p:nvSpPr>
        <p:spPr>
          <a:xfrm>
            <a:off x="6199171" y="3817688"/>
            <a:ext cx="2279868" cy="533532"/>
          </a:xfrm>
          <a:prstGeom prst="rect">
            <a:avLst/>
          </a:prstGeom>
          <a:solidFill>
            <a:srgbClr val="E19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A4C1A5-F8D6-0BCE-A947-CA1524293AEF}"/>
              </a:ext>
            </a:extLst>
          </p:cNvPr>
          <p:cNvSpPr txBox="1"/>
          <p:nvPr/>
        </p:nvSpPr>
        <p:spPr>
          <a:xfrm>
            <a:off x="6188771" y="4486053"/>
            <a:ext cx="24517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Hak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Dipilih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Kampanye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Calon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84E094-228C-5993-3EC6-A84FDE471531}"/>
              </a:ext>
            </a:extLst>
          </p:cNvPr>
          <p:cNvSpPr txBox="1"/>
          <p:nvPr/>
        </p:nvSpPr>
        <p:spPr>
          <a:xfrm>
            <a:off x="6199171" y="3969730"/>
            <a:ext cx="22694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KONTESTASI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E6B5694-7EFE-4AB6-47C3-8D6C551145B9}"/>
              </a:ext>
            </a:extLst>
          </p:cNvPr>
          <p:cNvSpPr/>
          <p:nvPr/>
        </p:nvSpPr>
        <p:spPr>
          <a:xfrm flipH="1">
            <a:off x="8674592" y="2053515"/>
            <a:ext cx="42304" cy="3657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CCFC04-7DAA-BDB6-8EFD-32CA0B214997}"/>
              </a:ext>
            </a:extLst>
          </p:cNvPr>
          <p:cNvSpPr/>
          <p:nvPr/>
        </p:nvSpPr>
        <p:spPr>
          <a:xfrm>
            <a:off x="8912450" y="3817688"/>
            <a:ext cx="2279868" cy="5335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19FC49-F51D-F996-DAB1-335C0CDC727E}"/>
              </a:ext>
            </a:extLst>
          </p:cNvPr>
          <p:cNvSpPr txBox="1"/>
          <p:nvPr/>
        </p:nvSpPr>
        <p:spPr>
          <a:xfrm>
            <a:off x="8902050" y="4486053"/>
            <a:ext cx="245175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i-FI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Partisipasi Pemilih,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i-FI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Partisipasi Kelompok Masyarakat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850EA9-FFDA-0C95-9BF8-71DFA4B1A7F8}"/>
              </a:ext>
            </a:extLst>
          </p:cNvPr>
          <p:cNvSpPr txBox="1"/>
          <p:nvPr/>
        </p:nvSpPr>
        <p:spPr>
          <a:xfrm>
            <a:off x="8912450" y="3961343"/>
            <a:ext cx="22694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haroni" panose="02010803020104030203" pitchFamily="2" charset="-79"/>
                <a:sym typeface="Arial"/>
              </a:rPr>
              <a:t>PARTISIPASI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D1C260D-C0A1-DF1C-1563-BEB016E18F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587" y="2075419"/>
            <a:ext cx="2279868" cy="151991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EEF17E1-C0D4-A59A-4F0B-E47088933A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044" t="-204" r="8484" b="40732"/>
          <a:stretch/>
        </p:blipFill>
        <p:spPr>
          <a:xfrm>
            <a:off x="6199170" y="2069520"/>
            <a:ext cx="2279868" cy="151969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2218E7C-9B5D-1D15-2F32-A59A1F65FC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803" t="27540" r="23284" b="18548"/>
          <a:stretch/>
        </p:blipFill>
        <p:spPr>
          <a:xfrm>
            <a:off x="8902050" y="2069520"/>
            <a:ext cx="2270007" cy="151333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A63EFF9-AA7D-6A9F-5C6C-2480E1C9E232}"/>
              </a:ext>
            </a:extLst>
          </p:cNvPr>
          <p:cNvSpPr/>
          <p:nvPr/>
        </p:nvSpPr>
        <p:spPr>
          <a:xfrm>
            <a:off x="10145486" y="348735"/>
            <a:ext cx="2046514" cy="663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2C0844E-0B97-66E8-48AB-8A7AD3184684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AD77A0-4150-B102-9E17-B39AC4968348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723B07F-1DA0-C0FB-A79D-D78992C72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46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11BDFFAD-E2B1-BAED-9798-93E4FF7EE9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882" t="32665" r="34816" b="8033"/>
          <a:stretch/>
        </p:blipFill>
        <p:spPr>
          <a:xfrm>
            <a:off x="228600" y="0"/>
            <a:ext cx="11961876" cy="6858000"/>
          </a:xfr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F710257-9828-DE42-F5B2-4A888CE51CDD}"/>
              </a:ext>
            </a:extLst>
          </p:cNvPr>
          <p:cNvSpPr/>
          <p:nvPr/>
        </p:nvSpPr>
        <p:spPr>
          <a:xfrm>
            <a:off x="227076" y="136525"/>
            <a:ext cx="9263743" cy="68337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68" y="358814"/>
            <a:ext cx="7908439" cy="1325563"/>
          </a:xfrm>
        </p:spPr>
        <p:txBody>
          <a:bodyPr/>
          <a:lstStyle/>
          <a:p>
            <a:r>
              <a:rPr lang="en-US" dirty="0">
                <a:solidFill>
                  <a:srgbClr val="E19825"/>
                </a:solidFill>
              </a:rPr>
              <a:t>METODOLOGI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F37FF-65DF-C3C7-236C-059DB0889796}"/>
              </a:ext>
            </a:extLst>
          </p:cNvPr>
          <p:cNvSpPr txBox="1"/>
          <p:nvPr/>
        </p:nvSpPr>
        <p:spPr>
          <a:xfrm>
            <a:off x="692586" y="1334529"/>
            <a:ext cx="73832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dirty="0"/>
              <a:t>IKP </a:t>
            </a:r>
            <a:r>
              <a:rPr lang="en-US" sz="1600" dirty="0" err="1"/>
              <a:t>dikonstruksi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61 </a:t>
            </a:r>
            <a:r>
              <a:rPr lang="en-US" sz="1600" dirty="0" err="1"/>
              <a:t>indikator</a:t>
            </a:r>
            <a:r>
              <a:rPr lang="en-US" sz="1600" dirty="0"/>
              <a:t>. </a:t>
            </a:r>
          </a:p>
          <a:p>
            <a:pPr lvl="0"/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indikator</a:t>
            </a:r>
            <a:r>
              <a:rPr lang="en-US" sz="1600" dirty="0"/>
              <a:t> </a:t>
            </a:r>
            <a:r>
              <a:rPr lang="en-US" sz="1600" dirty="0" err="1"/>
              <a:t>mengukur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dan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. </a:t>
            </a:r>
          </a:p>
          <a:p>
            <a:pPr lvl="0"/>
            <a:r>
              <a:rPr lang="en-US" sz="1600" dirty="0"/>
              <a:t>Nilai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indikator</a:t>
            </a:r>
            <a:r>
              <a:rPr lang="en-US" sz="1600" dirty="0"/>
              <a:t> </a:t>
            </a:r>
            <a:r>
              <a:rPr lang="en-US" sz="1600" dirty="0" err="1"/>
              <a:t>dihitung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menjumlahkan</a:t>
            </a:r>
            <a:r>
              <a:rPr lang="en-US" sz="1600" dirty="0"/>
              <a:t> </a:t>
            </a:r>
            <a:r>
              <a:rPr lang="en-US" sz="1600" i="1" dirty="0"/>
              <a:t>event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yang </a:t>
            </a:r>
            <a:r>
              <a:rPr lang="en-US" sz="1600" dirty="0" err="1"/>
              <a:t>dibobot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.</a:t>
            </a:r>
            <a:endParaRPr lang="en-ID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E34086-9D36-A337-E388-95F4A594D2CB}"/>
              </a:ext>
            </a:extLst>
          </p:cNvPr>
          <p:cNvSpPr/>
          <p:nvPr/>
        </p:nvSpPr>
        <p:spPr>
          <a:xfrm>
            <a:off x="743712" y="2442263"/>
            <a:ext cx="8193459" cy="45719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D0B006-426E-723B-0F25-80C0F633C9F7}"/>
              </a:ext>
            </a:extLst>
          </p:cNvPr>
          <p:cNvSpPr txBox="1"/>
          <p:nvPr/>
        </p:nvSpPr>
        <p:spPr>
          <a:xfrm>
            <a:off x="692586" y="2549015"/>
            <a:ext cx="79180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dirty="0" err="1"/>
              <a:t>Indikator</a:t>
            </a:r>
            <a:r>
              <a:rPr lang="en-US" sz="1600" dirty="0"/>
              <a:t> </a:t>
            </a:r>
            <a:r>
              <a:rPr lang="en-US" sz="1600" dirty="0" err="1"/>
              <a:t>penyusun</a:t>
            </a:r>
            <a:r>
              <a:rPr lang="en-US" sz="1600" dirty="0"/>
              <a:t> </a:t>
            </a:r>
            <a:r>
              <a:rPr lang="en-US" sz="1600" dirty="0" err="1"/>
              <a:t>dimensi</a:t>
            </a:r>
            <a:r>
              <a:rPr lang="en-US" sz="1600" dirty="0"/>
              <a:t> </a:t>
            </a:r>
            <a:r>
              <a:rPr lang="en-US" sz="1600" dirty="0" err="1"/>
              <a:t>diagregasi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skor</a:t>
            </a:r>
            <a:r>
              <a:rPr lang="en-US" sz="1600" dirty="0"/>
              <a:t> masing-masing </a:t>
            </a:r>
            <a:r>
              <a:rPr lang="en-US" sz="1600" dirty="0" err="1"/>
              <a:t>dimensi</a:t>
            </a:r>
            <a:r>
              <a:rPr lang="en-US" sz="1600" dirty="0"/>
              <a:t>. </a:t>
            </a:r>
          </a:p>
          <a:p>
            <a:pPr lvl="0"/>
            <a:r>
              <a:rPr lang="en-US" sz="1600" dirty="0"/>
              <a:t>Skor </a:t>
            </a:r>
            <a:r>
              <a:rPr lang="en-US" sz="1600" dirty="0" err="1"/>
              <a:t>akhir</a:t>
            </a:r>
            <a:r>
              <a:rPr lang="en-US" sz="1600" dirty="0"/>
              <a:t> IKP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daerah</a:t>
            </a:r>
            <a:r>
              <a:rPr lang="en-US" sz="1600" dirty="0"/>
              <a:t> (</a:t>
            </a:r>
            <a:r>
              <a:rPr lang="en-US" sz="1600" dirty="0" err="1"/>
              <a:t>Provinsi</a:t>
            </a:r>
            <a:r>
              <a:rPr lang="en-US" sz="1600" dirty="0"/>
              <a:t> dan </a:t>
            </a:r>
            <a:r>
              <a:rPr lang="en-US" sz="1600" dirty="0" err="1"/>
              <a:t>Kab</a:t>
            </a:r>
            <a:r>
              <a:rPr lang="en-US" sz="1600" dirty="0"/>
              <a:t>/Kota) </a:t>
            </a:r>
            <a:r>
              <a:rPr lang="en-US" sz="1600" dirty="0" err="1"/>
              <a:t>dihitung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menjumlahkan</a:t>
            </a:r>
            <a:r>
              <a:rPr lang="en-US" sz="1600" dirty="0"/>
              <a:t> </a:t>
            </a:r>
            <a:r>
              <a:rPr lang="en-US" sz="1600" dirty="0" err="1"/>
              <a:t>skor</a:t>
            </a:r>
            <a:r>
              <a:rPr lang="en-US" sz="1600" dirty="0"/>
              <a:t> masing-masing </a:t>
            </a:r>
            <a:r>
              <a:rPr lang="en-US" sz="1600" dirty="0" err="1"/>
              <a:t>dimensi</a:t>
            </a:r>
            <a:r>
              <a:rPr lang="en-US" sz="1600" dirty="0"/>
              <a:t> yang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dibobot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kontribusi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dimensi-dimensi</a:t>
            </a:r>
            <a:r>
              <a:rPr lang="en-US" sz="1600" dirty="0"/>
              <a:t>.</a:t>
            </a:r>
            <a:endParaRPr lang="en-ID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899145-7896-2DD2-0613-77E5B1CF0541}"/>
              </a:ext>
            </a:extLst>
          </p:cNvPr>
          <p:cNvSpPr txBox="1"/>
          <p:nvPr/>
        </p:nvSpPr>
        <p:spPr>
          <a:xfrm>
            <a:off x="692586" y="3863813"/>
            <a:ext cx="72499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dirty="0" err="1"/>
              <a:t>Kategorisasi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skor</a:t>
            </a:r>
            <a:r>
              <a:rPr lang="en-US" sz="1600" dirty="0"/>
              <a:t> IKP dan </a:t>
            </a:r>
            <a:r>
              <a:rPr lang="en-US" sz="1600" dirty="0" err="1"/>
              <a:t>skor</a:t>
            </a:r>
            <a:r>
              <a:rPr lang="en-US" sz="1600" dirty="0"/>
              <a:t> per-</a:t>
            </a:r>
            <a:r>
              <a:rPr lang="en-US" sz="1600" dirty="0" err="1"/>
              <a:t>dimensi</a:t>
            </a:r>
            <a:r>
              <a:rPr lang="en-US" sz="1600" dirty="0"/>
              <a:t> </a:t>
            </a:r>
            <a:r>
              <a:rPr lang="en-US" sz="1600" dirty="0" err="1"/>
              <a:t>dihitung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membagi</a:t>
            </a:r>
            <a:r>
              <a:rPr lang="en-US" sz="1600" dirty="0"/>
              <a:t> </a:t>
            </a:r>
            <a:r>
              <a:rPr lang="en-US" sz="1600" dirty="0" err="1"/>
              <a:t>skor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tiga</a:t>
            </a:r>
            <a:r>
              <a:rPr lang="en-US" sz="1600" dirty="0"/>
              <a:t> </a:t>
            </a:r>
            <a:r>
              <a:rPr lang="en-US" sz="1600" dirty="0" err="1"/>
              <a:t>bagian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i="1" dirty="0"/>
              <a:t>cut-off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simpangan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rerata</a:t>
            </a:r>
            <a:r>
              <a:rPr lang="en-US" sz="1600" dirty="0"/>
              <a:t>.</a:t>
            </a:r>
          </a:p>
          <a:p>
            <a:pPr lvl="0"/>
            <a:r>
              <a:rPr lang="en-US" sz="1600" dirty="0" err="1"/>
              <a:t>Tiga</a:t>
            </a:r>
            <a:r>
              <a:rPr lang="en-US" sz="1600" dirty="0"/>
              <a:t> </a:t>
            </a:r>
            <a:r>
              <a:rPr lang="en-US" sz="1600" dirty="0" err="1"/>
              <a:t>bagian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yaitu</a:t>
            </a:r>
            <a:r>
              <a:rPr lang="en-US" sz="1600" dirty="0"/>
              <a:t>: Rendang – </a:t>
            </a:r>
            <a:r>
              <a:rPr lang="en-US" sz="1600" dirty="0" err="1"/>
              <a:t>Sedang</a:t>
            </a:r>
            <a:r>
              <a:rPr lang="en-US" sz="1600" dirty="0"/>
              <a:t> – Tinggi </a:t>
            </a:r>
            <a:endParaRPr lang="en-ID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40BEAB-00EF-EF60-0B15-3B25619F89F4}"/>
              </a:ext>
            </a:extLst>
          </p:cNvPr>
          <p:cNvSpPr txBox="1"/>
          <p:nvPr/>
        </p:nvSpPr>
        <p:spPr>
          <a:xfrm>
            <a:off x="743712" y="4871595"/>
            <a:ext cx="73321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dirty="0" err="1"/>
              <a:t>Penentuan</a:t>
            </a:r>
            <a:r>
              <a:rPr lang="en-US" sz="1600" dirty="0"/>
              <a:t> </a:t>
            </a:r>
            <a:r>
              <a:rPr lang="en-US" sz="1600" dirty="0" err="1"/>
              <a:t>kategorisasi</a:t>
            </a:r>
            <a:r>
              <a:rPr lang="en-US" sz="1600" dirty="0"/>
              <a:t> (level </a:t>
            </a:r>
            <a:r>
              <a:rPr lang="en-US" sz="1600" dirty="0" err="1"/>
              <a:t>kerawanan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r>
              <a:rPr lang="en-US" sz="1600" dirty="0"/>
              <a:t>, </a:t>
            </a:r>
            <a:r>
              <a:rPr lang="en-US" sz="1600" dirty="0" err="1"/>
              <a:t>sedang</a:t>
            </a:r>
            <a:r>
              <a:rPr lang="en-US" sz="1600" dirty="0"/>
              <a:t> dan </a:t>
            </a:r>
            <a:r>
              <a:rPr lang="en-US" sz="1600" dirty="0" err="1"/>
              <a:t>tinggi</a:t>
            </a:r>
            <a:r>
              <a:rPr lang="en-US" sz="1600" dirty="0"/>
              <a:t>):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Skor </a:t>
            </a:r>
            <a:r>
              <a:rPr lang="en-US" sz="1600" dirty="0" err="1"/>
              <a:t>dianggap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skor</a:t>
            </a:r>
            <a:r>
              <a:rPr lang="en-US" sz="1600" dirty="0"/>
              <a:t> </a:t>
            </a:r>
            <a:r>
              <a:rPr lang="en-US" sz="1600" dirty="0" err="1"/>
              <a:t>berada</a:t>
            </a:r>
            <a:r>
              <a:rPr lang="en-US" sz="1600" dirty="0"/>
              <a:t> di </a:t>
            </a:r>
            <a:r>
              <a:rPr lang="en-US" sz="1600" dirty="0" err="1"/>
              <a:t>bawah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simpangan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rerata</a:t>
            </a:r>
            <a:r>
              <a:rPr lang="en-US" sz="1600" dirty="0"/>
              <a:t> </a:t>
            </a:r>
            <a:r>
              <a:rPr lang="en-US" sz="1600" dirty="0" err="1"/>
              <a:t>nasional</a:t>
            </a:r>
            <a:r>
              <a:rPr lang="en-US" sz="16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Skor </a:t>
            </a:r>
            <a:r>
              <a:rPr lang="en-US" sz="1600" dirty="0" err="1"/>
              <a:t>dianggap</a:t>
            </a:r>
            <a:r>
              <a:rPr lang="en-US" sz="1600" dirty="0"/>
              <a:t> </a:t>
            </a:r>
            <a:r>
              <a:rPr lang="en-US" sz="1600" dirty="0" err="1"/>
              <a:t>sedang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skor</a:t>
            </a:r>
            <a:r>
              <a:rPr lang="en-US" sz="1600" dirty="0"/>
              <a:t> </a:t>
            </a:r>
            <a:r>
              <a:rPr lang="en-US" sz="1600" dirty="0" err="1"/>
              <a:t>berada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simpangan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di </a:t>
            </a:r>
            <a:r>
              <a:rPr lang="en-US" sz="1600" dirty="0" err="1"/>
              <a:t>bawah</a:t>
            </a:r>
            <a:r>
              <a:rPr lang="en-US" sz="1600" dirty="0"/>
              <a:t> dan di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rerata</a:t>
            </a:r>
            <a:r>
              <a:rPr lang="en-US" sz="1600" dirty="0"/>
              <a:t> </a:t>
            </a:r>
            <a:r>
              <a:rPr lang="en-US" sz="1600" dirty="0" err="1"/>
              <a:t>nasional</a:t>
            </a:r>
            <a:r>
              <a:rPr lang="en-US" sz="16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Skor </a:t>
            </a:r>
            <a:r>
              <a:rPr lang="en-US" sz="1600" dirty="0" err="1"/>
              <a:t>dianggap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skor</a:t>
            </a:r>
            <a:r>
              <a:rPr lang="en-US" sz="1600" dirty="0"/>
              <a:t> </a:t>
            </a:r>
            <a:r>
              <a:rPr lang="en-US" sz="1600" dirty="0" err="1"/>
              <a:t>berada</a:t>
            </a:r>
            <a:r>
              <a:rPr lang="en-US" sz="1600" dirty="0"/>
              <a:t> di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simpangan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rerata</a:t>
            </a:r>
            <a:r>
              <a:rPr lang="en-US" sz="1600" dirty="0"/>
              <a:t> </a:t>
            </a:r>
            <a:r>
              <a:rPr lang="en-US" sz="1600" dirty="0" err="1"/>
              <a:t>nasional</a:t>
            </a:r>
            <a:r>
              <a:rPr lang="en-US" sz="1600" dirty="0"/>
              <a:t>.</a:t>
            </a:r>
            <a:endParaRPr lang="en-ID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F5E64E-DA56-E71D-B652-D5496D83DA07}"/>
              </a:ext>
            </a:extLst>
          </p:cNvPr>
          <p:cNvSpPr/>
          <p:nvPr/>
        </p:nvSpPr>
        <p:spPr>
          <a:xfrm>
            <a:off x="743712" y="3716860"/>
            <a:ext cx="8193459" cy="45719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C3F8BF-12A1-677F-2863-7D6475F47F28}"/>
              </a:ext>
            </a:extLst>
          </p:cNvPr>
          <p:cNvSpPr/>
          <p:nvPr/>
        </p:nvSpPr>
        <p:spPr>
          <a:xfrm>
            <a:off x="762217" y="4728094"/>
            <a:ext cx="8193459" cy="45719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CFA7EC-E41E-7A83-006A-B649AF2B435F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2FD9A49-14F9-191D-399A-191823F10801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EC11826-2A3E-9F40-C771-5EA527F1A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3423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EF7EE07B-C673-F9CD-A6DE-98FAEF0463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95" r="150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70C093D-CDF8-554B-1C6F-0F79EBF0F49F}"/>
              </a:ext>
            </a:extLst>
          </p:cNvPr>
          <p:cNvSpPr/>
          <p:nvPr/>
        </p:nvSpPr>
        <p:spPr>
          <a:xfrm>
            <a:off x="5199" y="0"/>
            <a:ext cx="1218680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0" y="2192581"/>
            <a:ext cx="12190476" cy="2743200"/>
          </a:xfrm>
          <a:solidFill>
            <a:schemeClr val="bg1">
              <a:alpha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2314"/>
            <a:ext cx="10515600" cy="16749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E19825"/>
                </a:solidFill>
                <a:latin typeface="+mj-lt"/>
              </a:rPr>
              <a:t>INDEKS KERAWANAN PEMILU (IKP)</a:t>
            </a:r>
            <a:br>
              <a:rPr lang="en-US" b="1" dirty="0">
                <a:solidFill>
                  <a:srgbClr val="E19825"/>
                </a:solidFill>
                <a:latin typeface="+mj-lt"/>
              </a:rPr>
            </a:br>
            <a:r>
              <a:rPr lang="en-US" sz="8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TINGKAT PROVINSI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E1894C-DB8A-0828-C19C-C8C61BBA27ED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EB3FA0-0AAA-1BCE-0227-78E62A1ED73C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1F131AE-778A-393E-7974-BFECE139E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79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9ECD11A2-13A1-F8A7-86F8-460178F7AA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22DC25-3A40-C04F-2450-E9F76184B305}"/>
              </a:ext>
            </a:extLst>
          </p:cNvPr>
          <p:cNvSpPr/>
          <p:nvPr/>
        </p:nvSpPr>
        <p:spPr>
          <a:xfrm>
            <a:off x="-10888" y="674570"/>
            <a:ext cx="12202888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570"/>
            <a:ext cx="10515600" cy="1325563"/>
          </a:xfrm>
        </p:spPr>
        <p:txBody>
          <a:bodyPr/>
          <a:lstStyle/>
          <a:p>
            <a:r>
              <a:rPr lang="en-ZA" dirty="0"/>
              <a:t>TENTANG IKP PROVINSI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AE2A2-D536-9B4F-F4F2-867637EE58FB}"/>
              </a:ext>
            </a:extLst>
          </p:cNvPr>
          <p:cNvSpPr/>
          <p:nvPr/>
        </p:nvSpPr>
        <p:spPr>
          <a:xfrm>
            <a:off x="1447800" y="2481943"/>
            <a:ext cx="2917371" cy="26234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E78B86-9CF3-4B51-4F47-7A1E4ED11F48}"/>
              </a:ext>
            </a:extLst>
          </p:cNvPr>
          <p:cNvSpPr txBox="1"/>
          <p:nvPr/>
        </p:nvSpPr>
        <p:spPr>
          <a:xfrm>
            <a:off x="1600199" y="2625608"/>
            <a:ext cx="26125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b="0" i="0" dirty="0"/>
              <a:t>Ada </a:t>
            </a:r>
            <a:r>
              <a:rPr lang="en-US" b="0" i="0" dirty="0" err="1"/>
              <a:t>dua</a:t>
            </a:r>
            <a:r>
              <a:rPr lang="en-US" b="0" i="0" dirty="0"/>
              <a:t> </a:t>
            </a:r>
            <a:r>
              <a:rPr lang="en-US" b="0" i="0" dirty="0" err="1"/>
              <a:t>analisa</a:t>
            </a:r>
            <a:r>
              <a:rPr lang="en-US" b="0" i="0" dirty="0"/>
              <a:t> IKP </a:t>
            </a:r>
            <a:r>
              <a:rPr lang="en-US" b="0" i="0" dirty="0" err="1"/>
              <a:t>Provinsi</a:t>
            </a:r>
            <a:r>
              <a:rPr lang="en-US" b="0" i="0" dirty="0"/>
              <a:t>: </a:t>
            </a:r>
            <a:r>
              <a:rPr lang="en-US" b="0" i="0" dirty="0" err="1"/>
              <a:t>berdasarkan</a:t>
            </a:r>
            <a:r>
              <a:rPr lang="en-US" b="0" i="0" dirty="0"/>
              <a:t> </a:t>
            </a:r>
            <a:r>
              <a:rPr lang="en-US" b="0" i="0" dirty="0" err="1"/>
              <a:t>hasil</a:t>
            </a:r>
            <a:r>
              <a:rPr lang="en-US" b="0" i="0" dirty="0"/>
              <a:t> input data </a:t>
            </a:r>
            <a:r>
              <a:rPr lang="en-US" b="0" i="0" dirty="0" err="1"/>
              <a:t>dari</a:t>
            </a:r>
            <a:r>
              <a:rPr lang="en-US" b="0" i="0" dirty="0"/>
              <a:t> </a:t>
            </a:r>
            <a:r>
              <a:rPr lang="en-US" b="0" i="0" dirty="0" err="1"/>
              <a:t>Bawaslu</a:t>
            </a:r>
            <a:r>
              <a:rPr lang="en-US" b="0" i="0" dirty="0"/>
              <a:t> </a:t>
            </a:r>
            <a:r>
              <a:rPr lang="en-US" b="0" i="0" dirty="0" err="1"/>
              <a:t>provinsi</a:t>
            </a:r>
            <a:r>
              <a:rPr lang="en-US" b="0" i="0" dirty="0"/>
              <a:t> dan </a:t>
            </a:r>
            <a:r>
              <a:rPr lang="en-US" b="0" i="0" dirty="0" err="1"/>
              <a:t>berdasarkan</a:t>
            </a:r>
            <a:r>
              <a:rPr lang="en-US" b="0" i="0" dirty="0"/>
              <a:t> </a:t>
            </a:r>
            <a:r>
              <a:rPr lang="en-US" b="0" i="0" dirty="0" err="1"/>
              <a:t>hasil</a:t>
            </a:r>
            <a:r>
              <a:rPr lang="en-US" b="0" i="0" dirty="0"/>
              <a:t> </a:t>
            </a:r>
            <a:r>
              <a:rPr lang="en-US" b="0" i="0" dirty="0" err="1"/>
              <a:t>agregat</a:t>
            </a:r>
            <a:r>
              <a:rPr lang="en-US" b="0" i="0" dirty="0"/>
              <a:t> </a:t>
            </a:r>
            <a:r>
              <a:rPr lang="en-US" b="0" i="0" dirty="0" err="1"/>
              <a:t>penghitungan</a:t>
            </a:r>
            <a:r>
              <a:rPr lang="en-US" b="0" i="0" dirty="0"/>
              <a:t> </a:t>
            </a:r>
            <a:r>
              <a:rPr lang="en-US" b="0" i="0" dirty="0" err="1"/>
              <a:t>kabupaten</a:t>
            </a:r>
            <a:r>
              <a:rPr lang="en-US" b="0" i="0" dirty="0"/>
              <a:t>/</a:t>
            </a:r>
            <a:r>
              <a:rPr lang="en-US" b="0" i="0" dirty="0" err="1"/>
              <a:t>kota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4291A5-DF95-DAB9-AC81-0D5E1CD7AE19}"/>
              </a:ext>
            </a:extLst>
          </p:cNvPr>
          <p:cNvSpPr/>
          <p:nvPr/>
        </p:nvSpPr>
        <p:spPr>
          <a:xfrm>
            <a:off x="4637314" y="2481943"/>
            <a:ext cx="2917371" cy="26234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43041E-B17F-DD1E-39EF-D5582B4D366D}"/>
              </a:ext>
            </a:extLst>
          </p:cNvPr>
          <p:cNvSpPr txBox="1"/>
          <p:nvPr/>
        </p:nvSpPr>
        <p:spPr>
          <a:xfrm>
            <a:off x="4637314" y="2625608"/>
            <a:ext cx="29173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b="0" i="0" dirty="0" err="1"/>
              <a:t>Berdasarkan</a:t>
            </a:r>
            <a:r>
              <a:rPr lang="en-US" b="0" i="0" dirty="0"/>
              <a:t> </a:t>
            </a:r>
            <a:r>
              <a:rPr lang="en-US" b="0" i="0" dirty="0" err="1"/>
              <a:t>hasil</a:t>
            </a:r>
            <a:r>
              <a:rPr lang="en-US" b="0" i="0" dirty="0"/>
              <a:t> input data </a:t>
            </a:r>
            <a:r>
              <a:rPr lang="en-US" b="0" i="0" dirty="0" err="1"/>
              <a:t>Bawaslu</a:t>
            </a:r>
            <a:r>
              <a:rPr lang="en-US" b="0" i="0" dirty="0"/>
              <a:t> </a:t>
            </a:r>
            <a:r>
              <a:rPr lang="en-US" b="0" i="0" dirty="0" err="1"/>
              <a:t>Provinsi</a:t>
            </a:r>
            <a:r>
              <a:rPr lang="en-US" b="0" i="0" dirty="0"/>
              <a:t> </a:t>
            </a:r>
            <a:r>
              <a:rPr lang="en-US" b="0" i="0" dirty="0" err="1"/>
              <a:t>merupakan</a:t>
            </a:r>
            <a:r>
              <a:rPr lang="en-US" b="0" i="0" dirty="0"/>
              <a:t> data yang </a:t>
            </a:r>
            <a:r>
              <a:rPr lang="en-US" b="0" i="0" dirty="0" err="1"/>
              <a:t>memang</a:t>
            </a:r>
            <a:r>
              <a:rPr lang="en-US" b="0" i="0" dirty="0"/>
              <a:t> </a:t>
            </a:r>
            <a:r>
              <a:rPr lang="en-US" b="0" i="0" dirty="0" err="1"/>
              <a:t>menunjukkan</a:t>
            </a:r>
            <a:r>
              <a:rPr lang="en-US" b="0" i="0" dirty="0"/>
              <a:t> proses </a:t>
            </a:r>
            <a:r>
              <a:rPr lang="en-US" b="0" i="0" dirty="0" err="1"/>
              <a:t>pemilu</a:t>
            </a:r>
            <a:r>
              <a:rPr lang="en-US" b="0" i="0" dirty="0"/>
              <a:t>/</a:t>
            </a:r>
            <a:r>
              <a:rPr lang="en-US" b="0" i="0" dirty="0" err="1"/>
              <a:t>pilkada</a:t>
            </a:r>
            <a:r>
              <a:rPr lang="en-US" b="0" i="0" dirty="0"/>
              <a:t> di </a:t>
            </a:r>
            <a:r>
              <a:rPr lang="en-US" b="0" i="0" dirty="0" err="1"/>
              <a:t>tingkat</a:t>
            </a:r>
            <a:r>
              <a:rPr lang="en-US" b="0" i="0" dirty="0"/>
              <a:t> </a:t>
            </a:r>
            <a:r>
              <a:rPr lang="en-US" b="0" i="0" dirty="0" err="1"/>
              <a:t>provinsi</a:t>
            </a:r>
            <a:r>
              <a:rPr lang="en-US" b="0" i="0" dirty="0"/>
              <a:t> </a:t>
            </a:r>
            <a:r>
              <a:rPr lang="en-US" b="0" i="0" dirty="0" err="1"/>
              <a:t>serta</a:t>
            </a:r>
            <a:r>
              <a:rPr lang="en-US" b="0" i="0" dirty="0"/>
              <a:t> </a:t>
            </a:r>
            <a:r>
              <a:rPr lang="en-US" b="0" i="0" dirty="0" err="1"/>
              <a:t>berdasarkan</a:t>
            </a:r>
            <a:r>
              <a:rPr lang="en-US" b="0" i="0" dirty="0"/>
              <a:t> </a:t>
            </a:r>
            <a:r>
              <a:rPr lang="en-US" b="0" i="0" dirty="0" err="1"/>
              <a:t>kewenangan</a:t>
            </a:r>
            <a:r>
              <a:rPr lang="en-US" b="0" i="0" dirty="0"/>
              <a:t> yang </a:t>
            </a:r>
            <a:r>
              <a:rPr lang="en-US" b="0" i="0" dirty="0" err="1"/>
              <a:t>dimiliki</a:t>
            </a:r>
            <a:endParaRPr lang="en-US" b="0" i="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ADBC98-1D51-B0FD-3CA3-A7A0E805FC06}"/>
              </a:ext>
            </a:extLst>
          </p:cNvPr>
          <p:cNvSpPr/>
          <p:nvPr/>
        </p:nvSpPr>
        <p:spPr>
          <a:xfrm>
            <a:off x="7804296" y="2481943"/>
            <a:ext cx="2917371" cy="26234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D3D9F6-35A3-DE29-E651-9A0F1CD21A32}"/>
              </a:ext>
            </a:extLst>
          </p:cNvPr>
          <p:cNvSpPr txBox="1"/>
          <p:nvPr/>
        </p:nvSpPr>
        <p:spPr>
          <a:xfrm>
            <a:off x="7956695" y="2625608"/>
            <a:ext cx="26125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b="0" i="0" dirty="0" err="1"/>
              <a:t>Berdasarkan</a:t>
            </a:r>
            <a:r>
              <a:rPr lang="en-US" b="0" i="0" dirty="0"/>
              <a:t> </a:t>
            </a:r>
            <a:r>
              <a:rPr lang="en-US" b="0" i="0" dirty="0" err="1"/>
              <a:t>hasil</a:t>
            </a:r>
            <a:r>
              <a:rPr lang="en-US" b="0" i="0" dirty="0"/>
              <a:t> </a:t>
            </a:r>
            <a:r>
              <a:rPr lang="en-US" b="0" i="0" dirty="0" err="1"/>
              <a:t>agregat</a:t>
            </a:r>
            <a:r>
              <a:rPr lang="en-US" b="0" i="0" dirty="0"/>
              <a:t> </a:t>
            </a:r>
            <a:r>
              <a:rPr lang="en-US" b="0" i="0" dirty="0" err="1"/>
              <a:t>penghitungan</a:t>
            </a:r>
            <a:r>
              <a:rPr lang="en-US" b="0" i="0" dirty="0"/>
              <a:t> </a:t>
            </a:r>
            <a:r>
              <a:rPr lang="en-US" b="0" i="0" dirty="0" err="1"/>
              <a:t>kab</a:t>
            </a:r>
            <a:r>
              <a:rPr lang="en-US" b="0" i="0" dirty="0"/>
              <a:t>/</a:t>
            </a:r>
            <a:r>
              <a:rPr lang="en-US" b="0" i="0" dirty="0" err="1"/>
              <a:t>kota</a:t>
            </a:r>
            <a:r>
              <a:rPr lang="en-US" b="0" i="0" dirty="0"/>
              <a:t> </a:t>
            </a:r>
            <a:r>
              <a:rPr lang="en-US" b="0" i="0" dirty="0" err="1"/>
              <a:t>merupakan</a:t>
            </a:r>
            <a:r>
              <a:rPr lang="en-US" b="0" i="0" dirty="0"/>
              <a:t> </a:t>
            </a:r>
            <a:r>
              <a:rPr lang="en-US" b="0" i="0" dirty="0" err="1"/>
              <a:t>hasil</a:t>
            </a:r>
            <a:r>
              <a:rPr lang="en-US" b="0" i="0" dirty="0"/>
              <a:t> yang </a:t>
            </a:r>
            <a:r>
              <a:rPr lang="en-US" b="0" i="0" dirty="0" err="1"/>
              <a:t>diperoleh</a:t>
            </a:r>
            <a:r>
              <a:rPr lang="en-US" b="0" i="0" dirty="0"/>
              <a:t> </a:t>
            </a:r>
            <a:r>
              <a:rPr lang="en-US" b="0" i="0" dirty="0" err="1"/>
              <a:t>dari</a:t>
            </a:r>
            <a:r>
              <a:rPr lang="en-US" b="0" i="0" dirty="0"/>
              <a:t> data input yang </a:t>
            </a:r>
            <a:r>
              <a:rPr lang="en-US" b="0" i="0" dirty="0" err="1"/>
              <a:t>berasal</a:t>
            </a:r>
            <a:r>
              <a:rPr lang="en-US" b="0" i="0" dirty="0"/>
              <a:t> </a:t>
            </a:r>
            <a:r>
              <a:rPr lang="en-US" b="0" i="0" dirty="0" err="1"/>
              <a:t>dari</a:t>
            </a:r>
            <a:r>
              <a:rPr lang="en-US" b="0" i="0" dirty="0"/>
              <a:t> </a:t>
            </a:r>
            <a:r>
              <a:rPr lang="en-US" b="0" i="0" dirty="0" err="1"/>
              <a:t>kab</a:t>
            </a:r>
            <a:r>
              <a:rPr lang="en-US" b="0" i="0" dirty="0"/>
              <a:t>/</a:t>
            </a:r>
            <a:r>
              <a:rPr lang="en-US" b="0" i="0" dirty="0" err="1"/>
              <a:t>kota</a:t>
            </a:r>
            <a:endParaRPr lang="en-US" b="0" i="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B492E9-C610-F29E-14E4-9175E5D1FCBF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F05A3DA-4E67-45B3-0CA6-4040C99C3E17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C7D0FB-2D9A-8BB3-0182-0210407F7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10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F5935A-38D6-933F-4331-FE555723C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6958" b="6958"/>
          <a:stretch>
            <a:fillRect/>
          </a:stretch>
        </p:blipFill>
        <p:spPr/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43B8C7-2B61-011C-A1C5-D2F3127D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3638" r="23638"/>
          <a:stretch/>
        </p:blipFill>
        <p:spPr bwMode="auto">
          <a:xfrm>
            <a:off x="6747165" y="0"/>
            <a:ext cx="54448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54B1E-9B91-9032-F7C7-0BA52D9EB800}"/>
              </a:ext>
            </a:extLst>
          </p:cNvPr>
          <p:cNvSpPr/>
          <p:nvPr/>
        </p:nvSpPr>
        <p:spPr>
          <a:xfrm>
            <a:off x="228600" y="194823"/>
            <a:ext cx="6879771" cy="132556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710257-9828-DE42-F5B2-4A888CE51CDD}"/>
              </a:ext>
            </a:extLst>
          </p:cNvPr>
          <p:cNvSpPr/>
          <p:nvPr/>
        </p:nvSpPr>
        <p:spPr>
          <a:xfrm>
            <a:off x="4164549" y="1809893"/>
            <a:ext cx="2448233" cy="44843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AU" sz="2800" b="1" dirty="0">
                <a:solidFill>
                  <a:srgbClr val="FF0000"/>
                </a:solidFill>
                <a:latin typeface="+mj-lt"/>
              </a:rPr>
              <a:t>RAWAN TINGGI:</a:t>
            </a:r>
          </a:p>
          <a:p>
            <a:pPr marL="174625"/>
            <a:endParaRPr lang="en-AU" sz="24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Range:</a:t>
            </a: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68,51 – 100 </a:t>
            </a:r>
            <a:endParaRPr lang="en-AU" sz="2400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16BD77-7FDB-5B46-A1DA-EAF8773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03" y="459948"/>
            <a:ext cx="11040067" cy="83304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PENENTUAN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rgbClr val="00B050"/>
                </a:solidFill>
              </a:rPr>
              <a:t>(KATEGORISASI KERAWANAN)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49C192-DCB6-90C9-9833-A6C9287799D4}"/>
              </a:ext>
            </a:extLst>
          </p:cNvPr>
          <p:cNvGrpSpPr/>
          <p:nvPr/>
        </p:nvGrpSpPr>
        <p:grpSpPr>
          <a:xfrm>
            <a:off x="10461171" y="239877"/>
            <a:ext cx="1730829" cy="554779"/>
            <a:chOff x="10134600" y="348735"/>
            <a:chExt cx="2057400" cy="6664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372DF-4C79-B140-FF93-6B60CA7792B2}"/>
                </a:ext>
              </a:extLst>
            </p:cNvPr>
            <p:cNvSpPr/>
            <p:nvPr/>
          </p:nvSpPr>
          <p:spPr>
            <a:xfrm>
              <a:off x="10134600" y="348735"/>
              <a:ext cx="2057400" cy="6634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0DDD46-7938-3722-2734-FD228C1D0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44"/>
            <a:stretch/>
          </p:blipFill>
          <p:spPr>
            <a:xfrm>
              <a:off x="10282353" y="453008"/>
              <a:ext cx="1679460" cy="562144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E625AB-E826-2B0B-5885-A3AB4630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Rectangle 40">
            <a:extLst>
              <a:ext uri="{FF2B5EF4-FFF2-40B4-BE49-F238E27FC236}">
                <a16:creationId xmlns:a16="http://schemas.microsoft.com/office/drawing/2014/main" id="{F8E0CE29-9EAE-A740-A2CC-AF44FA72D172}"/>
              </a:ext>
            </a:extLst>
          </p:cNvPr>
          <p:cNvSpPr/>
          <p:nvPr/>
        </p:nvSpPr>
        <p:spPr>
          <a:xfrm>
            <a:off x="6839858" y="1809893"/>
            <a:ext cx="2448233" cy="44843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AU" sz="2800" b="1" dirty="0">
                <a:solidFill>
                  <a:srgbClr val="D89430"/>
                </a:solidFill>
                <a:latin typeface="+mj-lt"/>
              </a:rPr>
              <a:t>RAWAN SEDANG</a:t>
            </a:r>
            <a:r>
              <a:rPr lang="en-AU" sz="2800" b="1" dirty="0">
                <a:solidFill>
                  <a:srgbClr val="FFC000"/>
                </a:solidFill>
                <a:latin typeface="+mj-lt"/>
              </a:rPr>
              <a:t>:</a:t>
            </a:r>
          </a:p>
          <a:p>
            <a:pPr marL="174625"/>
            <a:endParaRPr lang="en-AU" sz="24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Range:</a:t>
            </a: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21,71 – 68,50</a:t>
            </a:r>
            <a:endParaRPr lang="en-AU" sz="2400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5" name="Rectangle 40">
            <a:extLst>
              <a:ext uri="{FF2B5EF4-FFF2-40B4-BE49-F238E27FC236}">
                <a16:creationId xmlns:a16="http://schemas.microsoft.com/office/drawing/2014/main" id="{F6E925D9-31FE-E84D-860D-80F6D6C932AE}"/>
              </a:ext>
            </a:extLst>
          </p:cNvPr>
          <p:cNvSpPr/>
          <p:nvPr/>
        </p:nvSpPr>
        <p:spPr>
          <a:xfrm>
            <a:off x="9515167" y="1809893"/>
            <a:ext cx="2448233" cy="44843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AU" sz="2800" b="1" dirty="0">
                <a:solidFill>
                  <a:srgbClr val="0388A6"/>
                </a:solidFill>
                <a:latin typeface="+mj-lt"/>
              </a:rPr>
              <a:t>RAWAN RENDAH:</a:t>
            </a:r>
          </a:p>
          <a:p>
            <a:pPr marL="174625"/>
            <a:endParaRPr lang="en-AU" sz="24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Range:</a:t>
            </a:r>
          </a:p>
          <a:p>
            <a:pPr marL="174625"/>
            <a:r>
              <a:rPr lang="en-AU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0 – 21,70 </a:t>
            </a:r>
            <a:endParaRPr lang="en-AU" sz="2400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6" name="Rectangle 40">
            <a:extLst>
              <a:ext uri="{FF2B5EF4-FFF2-40B4-BE49-F238E27FC236}">
                <a16:creationId xmlns:a16="http://schemas.microsoft.com/office/drawing/2014/main" id="{2F2801E1-1B87-5948-92E0-5EB2BD7AE95B}"/>
              </a:ext>
            </a:extLst>
          </p:cNvPr>
          <p:cNvSpPr/>
          <p:nvPr/>
        </p:nvSpPr>
        <p:spPr>
          <a:xfrm>
            <a:off x="457200" y="1809893"/>
            <a:ext cx="2898747" cy="44843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algn="ctr"/>
            <a:r>
              <a:rPr lang="en-AU" sz="2600" b="1" dirty="0">
                <a:solidFill>
                  <a:schemeClr val="tx2"/>
                </a:solidFill>
                <a:latin typeface="+mj-lt"/>
              </a:rPr>
              <a:t>RATA-RATA IKP PROVINSI:</a:t>
            </a:r>
          </a:p>
          <a:p>
            <a:pPr marL="174625" algn="ctr"/>
            <a:r>
              <a:rPr lang="en-AU" sz="3200" b="1" dirty="0">
                <a:solidFill>
                  <a:schemeClr val="tx2"/>
                </a:solidFill>
                <a:latin typeface="+mj-lt"/>
              </a:rPr>
              <a:t>45,10</a:t>
            </a:r>
          </a:p>
          <a:p>
            <a:pPr marL="174625"/>
            <a:endParaRPr lang="en-AU" sz="26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  <a:p>
            <a:pPr marL="174625" algn="ctr"/>
            <a:r>
              <a:rPr lang="en-AU" sz="2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SIMPANGAN BAKU:</a:t>
            </a:r>
          </a:p>
          <a:p>
            <a:pPr marL="174625" algn="ctr"/>
            <a:r>
              <a:rPr lang="en-AU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23,40</a:t>
            </a:r>
            <a:endParaRPr lang="en-AU" sz="3200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0789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AD7039-4680-4956-9542-B83D9E6314E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71af3243-3dd4-4a8d-8c0d-dd76da1f02a5"/>
    <ds:schemaRef ds:uri="http://schemas.microsoft.com/sharepoint/v3"/>
    <ds:schemaRef ds:uri="http://purl.org/dc/terms/"/>
    <ds:schemaRef ds:uri="16c05727-aa75-4e4a-9b5f-8a80a1165891"/>
    <ds:schemaRef ds:uri="http://purl.org/dc/dcmitype/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594</TotalTime>
  <Words>2148</Words>
  <Application>Microsoft Macintosh PowerPoint</Application>
  <PresentationFormat>Layar Lebar</PresentationFormat>
  <Paragraphs>704</Paragraphs>
  <Slides>30</Slides>
  <Notes>1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30</vt:i4>
      </vt:variant>
    </vt:vector>
  </HeadingPairs>
  <TitlesOfParts>
    <vt:vector size="38" baseType="lpstr">
      <vt:lpstr>Arial</vt:lpstr>
      <vt:lpstr>Arial Black</vt:lpstr>
      <vt:lpstr>Calibri</vt:lpstr>
      <vt:lpstr>Century Gothic</vt:lpstr>
      <vt:lpstr>Selawik Semibold</vt:lpstr>
      <vt:lpstr>Source Sans Pro</vt:lpstr>
      <vt:lpstr>Source Sans Pro ExtraLight</vt:lpstr>
      <vt:lpstr>Office Theme</vt:lpstr>
      <vt:lpstr>Presentasi PowerPoint</vt:lpstr>
      <vt:lpstr>LATAR BELAKANG</vt:lpstr>
      <vt:lpstr>DEFINISI DAN TUJUAN</vt:lpstr>
      <vt:lpstr>KONSTRUKSI IKP</vt:lpstr>
      <vt:lpstr>DIMENSI DAN SUB DIMENSI IKP</vt:lpstr>
      <vt:lpstr>METODOLOGI</vt:lpstr>
      <vt:lpstr>INDEKS KERAWANAN PEMILU (IKP) TINGKAT PROVINSI</vt:lpstr>
      <vt:lpstr>TENTANG IKP PROVINSI</vt:lpstr>
      <vt:lpstr>PENENTUAN  (KATEGORISASI KERAWANAN)</vt:lpstr>
      <vt:lpstr>TINGKAT IKP PROVINSI (RAWAN TINGGI)</vt:lpstr>
      <vt:lpstr>TINGKAT IKP PROVINSI (RAWAN SEDANG)</vt:lpstr>
      <vt:lpstr>TINGKAT IKP PROVINSI (RAWAN RENDAH)</vt:lpstr>
      <vt:lpstr>KERAWANAN PROVINSI PER DIMENSI IKP</vt:lpstr>
      <vt:lpstr>10 PROVINSI RAWAN TINGGI PER DIMENSI IKP</vt:lpstr>
      <vt:lpstr>IKP PROVINSI TERTINGGI BERDASARKAN AGREGASI KAB/KOTA</vt:lpstr>
      <vt:lpstr>IKP PROVINSI TERTINGGI DIMENSI SOSIAL POLITIK</vt:lpstr>
      <vt:lpstr>IKP PROVINSI TERTINGGI DIMENSI PENYELENGGARAAN PEMILU</vt:lpstr>
      <vt:lpstr>IKP PROVINSI TERTINGGI DIMENSI KONTESTASI</vt:lpstr>
      <vt:lpstr>IKP PROVINSI TERTINGGI DIMENSI PARTISIPASI</vt:lpstr>
      <vt:lpstr>INDEKS KERAWANAN PEMILU (IKP) TINGKAT KABUPATEN/KOTA</vt:lpstr>
      <vt:lpstr>PENENTUAN  (KATEGORISASI KERAWANAN)</vt:lpstr>
      <vt:lpstr>TINGKAT IKP KABUPATEN/KOTA</vt:lpstr>
      <vt:lpstr>KERAWANAN KAB/KOTA PER DIMENSI IKP</vt:lpstr>
      <vt:lpstr>KABUPATEN/KOTA RAWAN TINGGI</vt:lpstr>
      <vt:lpstr>DATA-DATA IKP PEMILU DAN PEMILIHAN 2024</vt:lpstr>
      <vt:lpstr>PENGARUH KERAWANAN DAN ISU-ISU STRATEGIS DALAM IKP</vt:lpstr>
      <vt:lpstr>PENGARUH KERAWANAN DALAM IKP</vt:lpstr>
      <vt:lpstr>ISU STRATEGIS 1</vt:lpstr>
      <vt:lpstr>ISU STRATEGIS 2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Jejedua69@outlook.com</dc:creator>
  <cp:lastModifiedBy>Microsoft Office User</cp:lastModifiedBy>
  <cp:revision>18</cp:revision>
  <dcterms:created xsi:type="dcterms:W3CDTF">2022-12-15T06:03:30Z</dcterms:created>
  <dcterms:modified xsi:type="dcterms:W3CDTF">2023-02-10T08:35:58Z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